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9" r:id="rId2"/>
    <p:sldId id="329" r:id="rId3"/>
    <p:sldId id="330" r:id="rId4"/>
    <p:sldId id="332" r:id="rId5"/>
    <p:sldId id="331" r:id="rId6"/>
    <p:sldId id="333" r:id="rId7"/>
    <p:sldId id="328" r:id="rId8"/>
    <p:sldId id="335" r:id="rId9"/>
    <p:sldId id="336" r:id="rId10"/>
    <p:sldId id="337" r:id="rId11"/>
    <p:sldId id="338" r:id="rId12"/>
    <p:sldId id="339" r:id="rId13"/>
    <p:sldId id="323" r:id="rId14"/>
    <p:sldId id="341" r:id="rId15"/>
    <p:sldId id="340" r:id="rId16"/>
    <p:sldId id="342" r:id="rId17"/>
    <p:sldId id="310" r:id="rId18"/>
    <p:sldId id="343" r:id="rId19"/>
    <p:sldId id="344" r:id="rId20"/>
    <p:sldId id="345" r:id="rId21"/>
    <p:sldId id="322" r:id="rId22"/>
    <p:sldId id="321" r:id="rId23"/>
    <p:sldId id="347" r:id="rId24"/>
    <p:sldId id="319" r:id="rId25"/>
    <p:sldId id="320" r:id="rId26"/>
    <p:sldId id="325" r:id="rId27"/>
    <p:sldId id="326" r:id="rId28"/>
    <p:sldId id="327" r:id="rId29"/>
    <p:sldId id="334" r:id="rId30"/>
    <p:sldId id="348" r:id="rId31"/>
    <p:sldId id="350" r:id="rId32"/>
    <p:sldId id="351" r:id="rId33"/>
    <p:sldId id="349" r:id="rId34"/>
    <p:sldId id="352" r:id="rId35"/>
    <p:sldId id="353" r:id="rId3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56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6612"/>
    <a:srgbClr val="FFE080"/>
    <a:srgbClr val="FFD710"/>
    <a:srgbClr val="FF6708"/>
    <a:srgbClr val="00A6A6"/>
    <a:srgbClr val="FFBE08"/>
    <a:srgbClr val="F17A02"/>
    <a:srgbClr val="FF5621"/>
    <a:srgbClr val="000000"/>
    <a:srgbClr val="2A29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68" autoAdjust="0"/>
    <p:restoredTop sz="94660"/>
  </p:normalViewPr>
  <p:slideViewPr>
    <p:cSldViewPr snapToGrid="0" showGuides="1">
      <p:cViewPr>
        <p:scale>
          <a:sx n="86" d="100"/>
          <a:sy n="86" d="100"/>
        </p:scale>
        <p:origin x="-378" y="66"/>
      </p:cViewPr>
      <p:guideLst>
        <p:guide orient="horz" pos="2160"/>
        <p:guide orient="horz" pos="256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4045B-F4A4-40F8-8819-1300A3240877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32E26-112C-4180-AD70-72591871537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77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32E26-112C-4180-AD70-72591871537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8335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32E26-112C-4180-AD70-72591871537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4787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32E26-112C-4180-AD70-72591871537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58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32E26-112C-4180-AD70-72591871537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227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32E26-112C-4180-AD70-72591871537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957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32E26-112C-4180-AD70-72591871537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2169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32E26-112C-4180-AD70-72591871537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218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32E26-112C-4180-AD70-72591871537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227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32E26-112C-4180-AD70-72591871537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635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32E26-112C-4180-AD70-72591871537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396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32E26-112C-4180-AD70-72591871537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96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32E26-112C-4180-AD70-72591871537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908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32E26-112C-4180-AD70-72591871537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227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32E26-112C-4180-AD70-72591871537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227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32E26-112C-4180-AD70-72591871537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1268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32E26-112C-4180-AD70-72591871537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227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32E26-112C-4180-AD70-72591871537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227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32E26-112C-4180-AD70-72591871537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3293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32E26-112C-4180-AD70-72591871537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3701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32E26-112C-4180-AD70-72591871537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0283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32E26-112C-4180-AD70-72591871537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5226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32E26-112C-4180-AD70-72591871537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878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32E26-112C-4180-AD70-72591871537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00224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32E26-112C-4180-AD70-72591871537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92707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32E26-112C-4180-AD70-72591871537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924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32E26-112C-4180-AD70-72591871537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9987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32E26-112C-4180-AD70-72591871537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7434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32E26-112C-4180-AD70-72591871537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1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32E26-112C-4180-AD70-72591871537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28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32E26-112C-4180-AD70-72591871537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689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32E26-112C-4180-AD70-72591871537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518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32E26-112C-4180-AD70-72591871537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0144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32E26-112C-4180-AD70-72591871537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2908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32E26-112C-4180-AD70-72591871537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24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3A58-F4A4-4AB2-A549-EA0CAF276743}" type="datetimeFigureOut">
              <a:rPr lang="es-CO" smtClean="0"/>
              <a:t>22/12/2021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FC81-142F-4C45-9B24-F173087DD7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1843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3A58-F4A4-4AB2-A549-EA0CAF276743}" type="datetimeFigureOut">
              <a:rPr lang="es-CO" smtClean="0"/>
              <a:t>22/12/2021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FC81-142F-4C45-9B24-F173087DD7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4142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3A58-F4A4-4AB2-A549-EA0CAF276743}" type="datetimeFigureOut">
              <a:rPr lang="es-CO" smtClean="0"/>
              <a:t>22/12/2021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FC81-142F-4C45-9B24-F173087DD7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9732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3A58-F4A4-4AB2-A549-EA0CAF276743}" type="datetimeFigureOut">
              <a:rPr lang="es-CO" smtClean="0"/>
              <a:t>22/12/2021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FC81-142F-4C45-9B24-F173087DD7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772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3A58-F4A4-4AB2-A549-EA0CAF276743}" type="datetimeFigureOut">
              <a:rPr lang="es-CO" smtClean="0"/>
              <a:t>22/12/2021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FC81-142F-4C45-9B24-F173087DD7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40482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3A58-F4A4-4AB2-A549-EA0CAF276743}" type="datetimeFigureOut">
              <a:rPr lang="es-CO" smtClean="0"/>
              <a:t>22/12/2021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FC81-142F-4C45-9B24-F173087DD7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92541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3A58-F4A4-4AB2-A549-EA0CAF276743}" type="datetimeFigureOut">
              <a:rPr lang="es-CO" smtClean="0"/>
              <a:t>22/12/2021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FC81-142F-4C45-9B24-F173087DD7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73820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3A58-F4A4-4AB2-A549-EA0CAF276743}" type="datetimeFigureOut">
              <a:rPr lang="es-CO" smtClean="0"/>
              <a:t>22/12/2021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FC81-142F-4C45-9B24-F173087DD7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2311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3A58-F4A4-4AB2-A549-EA0CAF276743}" type="datetimeFigureOut">
              <a:rPr lang="es-CO" smtClean="0"/>
              <a:t>22/12/2021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FC81-142F-4C45-9B24-F173087DD7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7222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3A58-F4A4-4AB2-A549-EA0CAF276743}" type="datetimeFigureOut">
              <a:rPr lang="es-CO" smtClean="0"/>
              <a:t>22/12/2021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FC81-142F-4C45-9B24-F173087DD7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3239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3A58-F4A4-4AB2-A549-EA0CAF276743}" type="datetimeFigureOut">
              <a:rPr lang="es-CO" smtClean="0"/>
              <a:t>22/12/2021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FC81-142F-4C45-9B24-F173087DD7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01005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03A58-F4A4-4AB2-A549-EA0CAF276743}" type="datetimeFigureOut">
              <a:rPr lang="es-CO" smtClean="0"/>
              <a:t>22/12/2021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4FC81-142F-4C45-9B24-F173087DD7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6525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Marcador de contenido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935" y="0"/>
            <a:ext cx="5387065" cy="222943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131266" y="4398098"/>
            <a:ext cx="9932511" cy="132343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4000" b="1" dirty="0">
                <a:solidFill>
                  <a:srgbClr val="FB6612"/>
                </a:solidFill>
              </a:rPr>
              <a:t>PROPUESTAS EN EL MARCO DE LOS PRESPUESTOS PARTICIPATIVOS 2021</a:t>
            </a: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93" b="9166"/>
          <a:stretch/>
        </p:blipFill>
        <p:spPr>
          <a:xfrm>
            <a:off x="1454577" y="1749972"/>
            <a:ext cx="9285890" cy="2396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66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9086" y="-17732"/>
            <a:ext cx="2438636" cy="861117"/>
          </a:xfrm>
          <a:prstGeom prst="rect">
            <a:avLst/>
          </a:prstGeom>
        </p:spPr>
      </p:pic>
      <p:sp>
        <p:nvSpPr>
          <p:cNvPr id="8" name="7 Flecha derecha"/>
          <p:cNvSpPr/>
          <p:nvPr/>
        </p:nvSpPr>
        <p:spPr>
          <a:xfrm>
            <a:off x="5858516" y="1946654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31 Flecha derecha"/>
          <p:cNvSpPr/>
          <p:nvPr/>
        </p:nvSpPr>
        <p:spPr>
          <a:xfrm>
            <a:off x="6216702" y="2133791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xmlns="" id="{822629DC-821D-486E-A50A-95EF5F5F00F4}"/>
              </a:ext>
            </a:extLst>
          </p:cNvPr>
          <p:cNvGrpSpPr/>
          <p:nvPr/>
        </p:nvGrpSpPr>
        <p:grpSpPr>
          <a:xfrm>
            <a:off x="1506820" y="385764"/>
            <a:ext cx="8641805" cy="1550338"/>
            <a:chOff x="429318" y="-21857"/>
            <a:chExt cx="11161319" cy="2185800"/>
          </a:xfrm>
          <a:scene3d>
            <a:camera prst="orthographicFront"/>
            <a:lightRig rig="flat" dir="t"/>
          </a:scene3d>
        </p:grpSpPr>
        <p:sp>
          <p:nvSpPr>
            <p:cNvPr id="26" name="Rectángulo: esquinas redondeadas 25">
              <a:extLst>
                <a:ext uri="{FF2B5EF4-FFF2-40B4-BE49-F238E27FC236}">
                  <a16:creationId xmlns:a16="http://schemas.microsoft.com/office/drawing/2014/main" xmlns="" id="{A74EA909-366A-4058-9483-0AD501A0FEE0}"/>
                </a:ext>
              </a:extLst>
            </p:cNvPr>
            <p:cNvSpPr/>
            <p:nvPr/>
          </p:nvSpPr>
          <p:spPr>
            <a:xfrm>
              <a:off x="429318" y="358573"/>
              <a:ext cx="10929458" cy="1346851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ctángulo: esquinas redondeadas 4">
              <a:extLst>
                <a:ext uri="{FF2B5EF4-FFF2-40B4-BE49-F238E27FC236}">
                  <a16:creationId xmlns:a16="http://schemas.microsoft.com/office/drawing/2014/main" xmlns="" id="{0B1A1EA7-415C-45E2-B96E-5D78B7AA97E1}"/>
                </a:ext>
              </a:extLst>
            </p:cNvPr>
            <p:cNvSpPr txBox="1"/>
            <p:nvPr/>
          </p:nvSpPr>
          <p:spPr>
            <a:xfrm>
              <a:off x="792676" y="-21857"/>
              <a:ext cx="10797961" cy="21858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800" b="1" dirty="0"/>
                <a:t> </a:t>
              </a:r>
              <a:r>
                <a:rPr lang="es-ES" sz="2800" b="1" dirty="0">
                  <a:latin typeface="Arial" pitchFamily="34" charset="0"/>
                  <a:cs typeface="Arial" pitchFamily="34" charset="0"/>
                </a:rPr>
                <a:t>Remolino florece con fuerza</a:t>
              </a:r>
              <a:endParaRPr lang="es-CO" sz="2400" b="1" kern="1200" dirty="0"/>
            </a:p>
          </p:txBody>
        </p:sp>
      </p:grpSp>
      <p:sp>
        <p:nvSpPr>
          <p:cNvPr id="34" name="Rectángulo 33">
            <a:extLst>
              <a:ext uri="{FF2B5EF4-FFF2-40B4-BE49-F238E27FC236}">
                <a16:creationId xmlns:a16="http://schemas.microsoft.com/office/drawing/2014/main" xmlns="" id="{08C305AC-5336-4810-8C8C-5EF6E93FDDFA}"/>
              </a:ext>
            </a:extLst>
          </p:cNvPr>
          <p:cNvSpPr/>
          <p:nvPr/>
        </p:nvSpPr>
        <p:spPr>
          <a:xfrm>
            <a:off x="579024" y="1634686"/>
            <a:ext cx="112413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MUNICIPIO: </a:t>
            </a:r>
            <a:r>
              <a:rPr lang="es-CO" sz="2000" dirty="0">
                <a:latin typeface="Arial" pitchFamily="34" charset="0"/>
                <a:cs typeface="Arial" pitchFamily="34" charset="0"/>
              </a:rPr>
              <a:t>REMOLINO</a:t>
            </a:r>
          </a:p>
          <a:p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DESCRIPCIÓN: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Construcción de parque infantil en un espacio dentro de la plaza del pueblo, cuenta con firmas de respaldo, no incluye dimensiones de la obra.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BENEFICIARIOS TOTAL: 480</a:t>
            </a:r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CO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xmlns="" id="{1A9EC673-90A9-465D-BEA8-EBAAAFCDF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461734"/>
              </p:ext>
            </p:extLst>
          </p:nvPr>
        </p:nvGraphicFramePr>
        <p:xfrm>
          <a:off x="86753" y="4285337"/>
          <a:ext cx="11734901" cy="2327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6504">
                  <a:extLst>
                    <a:ext uri="{9D8B030D-6E8A-4147-A177-3AD203B41FA5}">
                      <a16:colId xmlns:a16="http://schemas.microsoft.com/office/drawing/2014/main" xmlns="" val="2932490815"/>
                    </a:ext>
                  </a:extLst>
                </a:gridCol>
                <a:gridCol w="5793468">
                  <a:extLst>
                    <a:ext uri="{9D8B030D-6E8A-4147-A177-3AD203B41FA5}">
                      <a16:colId xmlns:a16="http://schemas.microsoft.com/office/drawing/2014/main" xmlns="" val="3572576567"/>
                    </a:ext>
                  </a:extLst>
                </a:gridCol>
                <a:gridCol w="3734929">
                  <a:extLst>
                    <a:ext uri="{9D8B030D-6E8A-4147-A177-3AD203B41FA5}">
                      <a16:colId xmlns:a16="http://schemas.microsoft.com/office/drawing/2014/main" xmlns="" val="3584768520"/>
                    </a:ext>
                  </a:extLst>
                </a:gridCol>
              </a:tblGrid>
              <a:tr h="5930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effectLst/>
                        </a:rPr>
                        <a:t>VALOR DE PROYECTO 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 err="1">
                          <a:effectLst/>
                        </a:rPr>
                        <a:t>Rev</a:t>
                      </a:r>
                      <a:r>
                        <a:rPr lang="es-CO" sz="1800" b="1" u="none" strike="noStrike" dirty="0">
                          <a:effectLst/>
                        </a:rPr>
                        <a:t>/</a:t>
                      </a:r>
                      <a:r>
                        <a:rPr lang="es-CO" sz="1800" b="1" u="none" strike="noStrike" dirty="0" err="1">
                          <a:effectLst/>
                        </a:rPr>
                        <a:t>Mov</a:t>
                      </a:r>
                      <a:r>
                        <a:rPr lang="es-CO" sz="1800" b="1" u="none" strike="noStrike" dirty="0">
                          <a:effectLst/>
                        </a:rPr>
                        <a:t>/programa/proyecto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Proyecto</a:t>
                      </a:r>
                      <a:r>
                        <a:rPr lang="es-CO" sz="18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de Libre inversión con el que coincide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7559133"/>
                  </a:ext>
                </a:extLst>
              </a:tr>
              <a:tr h="14812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$79.356.000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 DE</a:t>
                      </a:r>
                      <a:r>
                        <a:rPr lang="es-E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LA EQUIDAD</a:t>
                      </a:r>
                    </a:p>
                    <a:p>
                      <a:pPr algn="just" fontAlgn="ctr"/>
                      <a:r>
                        <a:rPr lang="es-E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Renace </a:t>
                      </a:r>
                      <a:r>
                        <a:rPr lang="es-E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 Cultura y el deporte. 1.4.2.3 . Parques de la Equidad y la </a:t>
                      </a:r>
                      <a:r>
                        <a:rPr lang="es-E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Alegria</a:t>
                      </a:r>
                      <a:r>
                        <a:rPr lang="es-E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- 1.4.2.3.5 - Gestionar la construcción y/o  intervención de (8) Parques de la  Equidad y la Alegría.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No Existe un proyecto en el que encaje la propuesta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08644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5353560" y="3782343"/>
            <a:ext cx="4615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s-ES" sz="2000" b="1" dirty="0"/>
              <a:t>FIRMAS</a:t>
            </a:r>
            <a:r>
              <a:rPr lang="es-ES" dirty="0"/>
              <a:t>: NO</a:t>
            </a:r>
            <a:endParaRPr lang="es-ES" b="1" dirty="0"/>
          </a:p>
        </p:txBody>
      </p:sp>
      <p:sp>
        <p:nvSpPr>
          <p:cNvPr id="15" name="14 Rectángulo"/>
          <p:cNvSpPr/>
          <p:nvPr/>
        </p:nvSpPr>
        <p:spPr>
          <a:xfrm>
            <a:off x="0" y="8204"/>
            <a:ext cx="1741951" cy="7175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" name="Imagen 16">
            <a:extLst>
              <a:ext uri="{FF2B5EF4-FFF2-40B4-BE49-F238E27FC236}">
                <a16:creationId xmlns:a16="http://schemas.microsoft.com/office/drawing/2014/main" xmlns="" id="{2890F085-B1D6-6C45-9DB9-76940C6F63E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6" t="21544" r="23214" b="26447"/>
          <a:stretch/>
        </p:blipFill>
        <p:spPr>
          <a:xfrm>
            <a:off x="58530" y="-6310"/>
            <a:ext cx="1509013" cy="722922"/>
          </a:xfrm>
          <a:prstGeom prst="rect">
            <a:avLst/>
          </a:prstGeom>
        </p:spPr>
      </p:pic>
      <p:sp>
        <p:nvSpPr>
          <p:cNvPr id="13" name="12 CuadroTexto"/>
          <p:cNvSpPr txBox="1"/>
          <p:nvPr/>
        </p:nvSpPr>
        <p:spPr>
          <a:xfrm>
            <a:off x="7953289" y="3697843"/>
            <a:ext cx="35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Puntuación PP: 3.4	   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489918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9086" y="-17732"/>
            <a:ext cx="2438636" cy="861117"/>
          </a:xfrm>
          <a:prstGeom prst="rect">
            <a:avLst/>
          </a:prstGeom>
        </p:spPr>
      </p:pic>
      <p:sp>
        <p:nvSpPr>
          <p:cNvPr id="8" name="7 Flecha derecha"/>
          <p:cNvSpPr/>
          <p:nvPr/>
        </p:nvSpPr>
        <p:spPr>
          <a:xfrm>
            <a:off x="5858516" y="1946654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31 Flecha derecha"/>
          <p:cNvSpPr/>
          <p:nvPr/>
        </p:nvSpPr>
        <p:spPr>
          <a:xfrm>
            <a:off x="6216702" y="2133791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xmlns="" id="{822629DC-821D-486E-A50A-95EF5F5F00F4}"/>
              </a:ext>
            </a:extLst>
          </p:cNvPr>
          <p:cNvGrpSpPr/>
          <p:nvPr/>
        </p:nvGrpSpPr>
        <p:grpSpPr>
          <a:xfrm>
            <a:off x="1506820" y="385764"/>
            <a:ext cx="8641805" cy="1550338"/>
            <a:chOff x="429318" y="-21857"/>
            <a:chExt cx="11161319" cy="2185800"/>
          </a:xfrm>
          <a:scene3d>
            <a:camera prst="orthographicFront"/>
            <a:lightRig rig="flat" dir="t"/>
          </a:scene3d>
        </p:grpSpPr>
        <p:sp>
          <p:nvSpPr>
            <p:cNvPr id="26" name="Rectángulo: esquinas redondeadas 25">
              <a:extLst>
                <a:ext uri="{FF2B5EF4-FFF2-40B4-BE49-F238E27FC236}">
                  <a16:creationId xmlns:a16="http://schemas.microsoft.com/office/drawing/2014/main" xmlns="" id="{A74EA909-366A-4058-9483-0AD501A0FEE0}"/>
                </a:ext>
              </a:extLst>
            </p:cNvPr>
            <p:cNvSpPr/>
            <p:nvPr/>
          </p:nvSpPr>
          <p:spPr>
            <a:xfrm>
              <a:off x="429318" y="358573"/>
              <a:ext cx="10929458" cy="1346851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ctángulo: esquinas redondeadas 4">
              <a:extLst>
                <a:ext uri="{FF2B5EF4-FFF2-40B4-BE49-F238E27FC236}">
                  <a16:creationId xmlns:a16="http://schemas.microsoft.com/office/drawing/2014/main" xmlns="" id="{0B1A1EA7-415C-45E2-B96E-5D78B7AA97E1}"/>
                </a:ext>
              </a:extLst>
            </p:cNvPr>
            <p:cNvSpPr txBox="1"/>
            <p:nvPr/>
          </p:nvSpPr>
          <p:spPr>
            <a:xfrm>
              <a:off x="792676" y="-21857"/>
              <a:ext cx="10797961" cy="21858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800" b="1" dirty="0"/>
                <a:t>Reparación de Puestos de Salud</a:t>
              </a:r>
              <a:endParaRPr lang="es-CO" sz="2400" b="1" kern="1200" dirty="0"/>
            </a:p>
          </p:txBody>
        </p:sp>
      </p:grpSp>
      <p:sp>
        <p:nvSpPr>
          <p:cNvPr id="34" name="Rectángulo 33">
            <a:extLst>
              <a:ext uri="{FF2B5EF4-FFF2-40B4-BE49-F238E27FC236}">
                <a16:creationId xmlns:a16="http://schemas.microsoft.com/office/drawing/2014/main" xmlns="" id="{08C305AC-5336-4810-8C8C-5EF6E93FDDFA}"/>
              </a:ext>
            </a:extLst>
          </p:cNvPr>
          <p:cNvSpPr/>
          <p:nvPr/>
        </p:nvSpPr>
        <p:spPr>
          <a:xfrm>
            <a:off x="579024" y="1634686"/>
            <a:ext cx="112413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MUNICIPIO: </a:t>
            </a:r>
            <a:r>
              <a:rPr lang="es-CO" sz="2000" dirty="0">
                <a:latin typeface="Arial" pitchFamily="34" charset="0"/>
                <a:cs typeface="Arial" pitchFamily="34" charset="0"/>
              </a:rPr>
              <a:t>REMOLINO</a:t>
            </a:r>
          </a:p>
          <a:p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DESCRIPCIÓN: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Busca la Refacción y mejoramiento de tres centros de salud que benefician a 1000 personas de los corregimientos de San José de las casitas, Corral viejo y Dividivi. </a:t>
            </a:r>
            <a:endParaRPr lang="es-ES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BENEFICIARIOS TOTAL: 1.000</a:t>
            </a:r>
            <a:endParaRPr lang="es-CO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xmlns="" id="{1A9EC673-90A9-465D-BEA8-EBAAAFCDF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327171"/>
              </p:ext>
            </p:extLst>
          </p:nvPr>
        </p:nvGraphicFramePr>
        <p:xfrm>
          <a:off x="86753" y="4285337"/>
          <a:ext cx="11734901" cy="2327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6504">
                  <a:extLst>
                    <a:ext uri="{9D8B030D-6E8A-4147-A177-3AD203B41FA5}">
                      <a16:colId xmlns:a16="http://schemas.microsoft.com/office/drawing/2014/main" xmlns="" val="2932490815"/>
                    </a:ext>
                  </a:extLst>
                </a:gridCol>
                <a:gridCol w="5793468">
                  <a:extLst>
                    <a:ext uri="{9D8B030D-6E8A-4147-A177-3AD203B41FA5}">
                      <a16:colId xmlns:a16="http://schemas.microsoft.com/office/drawing/2014/main" xmlns="" val="3572576567"/>
                    </a:ext>
                  </a:extLst>
                </a:gridCol>
                <a:gridCol w="3734929">
                  <a:extLst>
                    <a:ext uri="{9D8B030D-6E8A-4147-A177-3AD203B41FA5}">
                      <a16:colId xmlns:a16="http://schemas.microsoft.com/office/drawing/2014/main" xmlns="" val="3584768520"/>
                    </a:ext>
                  </a:extLst>
                </a:gridCol>
              </a:tblGrid>
              <a:tr h="5930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effectLst/>
                        </a:rPr>
                        <a:t>VALOR DE PROYECTO 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 err="1">
                          <a:effectLst/>
                        </a:rPr>
                        <a:t>Rev</a:t>
                      </a:r>
                      <a:r>
                        <a:rPr lang="es-CO" sz="1800" b="1" u="none" strike="noStrike" dirty="0">
                          <a:effectLst/>
                        </a:rPr>
                        <a:t>/</a:t>
                      </a:r>
                      <a:r>
                        <a:rPr lang="es-CO" sz="1800" b="1" u="none" strike="noStrike" dirty="0" err="1">
                          <a:effectLst/>
                        </a:rPr>
                        <a:t>Mov</a:t>
                      </a:r>
                      <a:r>
                        <a:rPr lang="es-CO" sz="1800" b="1" u="none" strike="noStrike" dirty="0">
                          <a:effectLst/>
                        </a:rPr>
                        <a:t>/programa/proyecto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Proyecto</a:t>
                      </a:r>
                      <a:r>
                        <a:rPr lang="es-CO" sz="18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de Libre inversión con el que coincide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7559133"/>
                  </a:ext>
                </a:extLst>
              </a:tr>
              <a:tr h="14812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s-C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$73.000.000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 DE</a:t>
                      </a:r>
                      <a:r>
                        <a:rPr lang="es-E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LA EQUIDAD</a:t>
                      </a:r>
                    </a:p>
                    <a:p>
                      <a:pPr algn="just" fontAlgn="ctr"/>
                      <a:r>
                        <a:rPr lang="es-E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r>
                        <a:rPr lang="es-E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 Renace la  salud y la </a:t>
                      </a:r>
                      <a:r>
                        <a:rPr lang="es-E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alimetacion</a:t>
                      </a:r>
                      <a:r>
                        <a:rPr lang="es-E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 Programa 1.3.2 "Cambio por la red publica hospitalaria" </a:t>
                      </a:r>
                      <a:r>
                        <a:rPr lang="es-E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Accion</a:t>
                      </a:r>
                      <a:r>
                        <a:rPr lang="es-E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1.3.2.2.6 "Gestionar la </a:t>
                      </a:r>
                      <a:r>
                        <a:rPr lang="es-E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adecuacion</a:t>
                      </a:r>
                      <a:r>
                        <a:rPr lang="es-E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y </a:t>
                      </a:r>
                      <a:r>
                        <a:rPr lang="es-E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construccion</a:t>
                      </a:r>
                      <a:r>
                        <a:rPr lang="es-E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de 12 nuevos puestos y centros de salud.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No Existe un proyecto en el que encaje la propuesta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08644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5123543" y="3429000"/>
            <a:ext cx="4615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s-ES" sz="2000" b="1" dirty="0"/>
              <a:t>FIRMAS</a:t>
            </a:r>
            <a:r>
              <a:rPr lang="es-ES" dirty="0"/>
              <a:t>: NO</a:t>
            </a:r>
            <a:endParaRPr lang="es-ES" b="1" dirty="0"/>
          </a:p>
        </p:txBody>
      </p:sp>
      <p:sp>
        <p:nvSpPr>
          <p:cNvPr id="15" name="14 Rectángulo"/>
          <p:cNvSpPr/>
          <p:nvPr/>
        </p:nvSpPr>
        <p:spPr>
          <a:xfrm>
            <a:off x="0" y="8204"/>
            <a:ext cx="1741951" cy="7175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" name="Imagen 16">
            <a:extLst>
              <a:ext uri="{FF2B5EF4-FFF2-40B4-BE49-F238E27FC236}">
                <a16:creationId xmlns:a16="http://schemas.microsoft.com/office/drawing/2014/main" xmlns="" id="{2890F085-B1D6-6C45-9DB9-76940C6F63E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6" t="21544" r="23214" b="26447"/>
          <a:stretch/>
        </p:blipFill>
        <p:spPr>
          <a:xfrm>
            <a:off x="58530" y="-6310"/>
            <a:ext cx="1509013" cy="722922"/>
          </a:xfrm>
          <a:prstGeom prst="rect">
            <a:avLst/>
          </a:prstGeom>
        </p:spPr>
      </p:pic>
      <p:sp>
        <p:nvSpPr>
          <p:cNvPr id="13" name="12 CuadroTexto"/>
          <p:cNvSpPr txBox="1"/>
          <p:nvPr/>
        </p:nvSpPr>
        <p:spPr>
          <a:xfrm>
            <a:off x="7281260" y="3459778"/>
            <a:ext cx="35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Puntuación PP: 4.3	   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793301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9086" y="-17732"/>
            <a:ext cx="2438636" cy="861117"/>
          </a:xfrm>
          <a:prstGeom prst="rect">
            <a:avLst/>
          </a:prstGeom>
        </p:spPr>
      </p:pic>
      <p:sp>
        <p:nvSpPr>
          <p:cNvPr id="8" name="7 Flecha derecha"/>
          <p:cNvSpPr/>
          <p:nvPr/>
        </p:nvSpPr>
        <p:spPr>
          <a:xfrm>
            <a:off x="5858516" y="1946654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31 Flecha derecha"/>
          <p:cNvSpPr/>
          <p:nvPr/>
        </p:nvSpPr>
        <p:spPr>
          <a:xfrm>
            <a:off x="6216702" y="2133791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xmlns="" id="{822629DC-821D-486E-A50A-95EF5F5F00F4}"/>
              </a:ext>
            </a:extLst>
          </p:cNvPr>
          <p:cNvGrpSpPr/>
          <p:nvPr/>
        </p:nvGrpSpPr>
        <p:grpSpPr>
          <a:xfrm>
            <a:off x="1506820" y="407786"/>
            <a:ext cx="8595601" cy="1550338"/>
            <a:chOff x="429318" y="9192"/>
            <a:chExt cx="11101644" cy="2185800"/>
          </a:xfrm>
          <a:scene3d>
            <a:camera prst="orthographicFront"/>
            <a:lightRig rig="flat" dir="t"/>
          </a:scene3d>
        </p:grpSpPr>
        <p:sp>
          <p:nvSpPr>
            <p:cNvPr id="26" name="Rectángulo: esquinas redondeadas 25">
              <a:extLst>
                <a:ext uri="{FF2B5EF4-FFF2-40B4-BE49-F238E27FC236}">
                  <a16:creationId xmlns:a16="http://schemas.microsoft.com/office/drawing/2014/main" xmlns="" id="{A74EA909-366A-4058-9483-0AD501A0FEE0}"/>
                </a:ext>
              </a:extLst>
            </p:cNvPr>
            <p:cNvSpPr/>
            <p:nvPr/>
          </p:nvSpPr>
          <p:spPr>
            <a:xfrm>
              <a:off x="429318" y="358573"/>
              <a:ext cx="10929458" cy="1346851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ctángulo: esquinas redondeadas 4">
              <a:extLst>
                <a:ext uri="{FF2B5EF4-FFF2-40B4-BE49-F238E27FC236}">
                  <a16:creationId xmlns:a16="http://schemas.microsoft.com/office/drawing/2014/main" xmlns="" id="{0B1A1EA7-415C-45E2-B96E-5D78B7AA97E1}"/>
                </a:ext>
              </a:extLst>
            </p:cNvPr>
            <p:cNvSpPr txBox="1"/>
            <p:nvPr/>
          </p:nvSpPr>
          <p:spPr>
            <a:xfrm>
              <a:off x="429318" y="9192"/>
              <a:ext cx="11101644" cy="21858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800" b="1" dirty="0"/>
                <a:t>Bollos artesanales y tradicionales sabanas de San Ángel</a:t>
              </a:r>
              <a:endParaRPr lang="es-CO" sz="2400" b="1" kern="1200" dirty="0"/>
            </a:p>
          </p:txBody>
        </p:sp>
      </p:grpSp>
      <p:sp>
        <p:nvSpPr>
          <p:cNvPr id="34" name="Rectángulo 33">
            <a:extLst>
              <a:ext uri="{FF2B5EF4-FFF2-40B4-BE49-F238E27FC236}">
                <a16:creationId xmlns:a16="http://schemas.microsoft.com/office/drawing/2014/main" xmlns="" id="{08C305AC-5336-4810-8C8C-5EF6E93FDDFA}"/>
              </a:ext>
            </a:extLst>
          </p:cNvPr>
          <p:cNvSpPr/>
          <p:nvPr/>
        </p:nvSpPr>
        <p:spPr>
          <a:xfrm>
            <a:off x="579024" y="1634686"/>
            <a:ext cx="112413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MUNICIPIO: </a:t>
            </a:r>
            <a:r>
              <a:rPr lang="es-CO" sz="2000" dirty="0">
                <a:latin typeface="Arial" pitchFamily="34" charset="0"/>
                <a:cs typeface="Arial" pitchFamily="34" charset="0"/>
              </a:rPr>
              <a:t>SAN ÁNGEL </a:t>
            </a:r>
          </a:p>
          <a:p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DESCRIPCIÓN: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La propuesta no es clara, al parecer busca la construcción de un kiosco de paja de las siguientes dimensiones 8mts por 5mts de ancho; el uso será para la venta de granjerías de carácter comunitaria. </a:t>
            </a:r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CO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BENEFICIARIOS TOTAL: </a:t>
            </a:r>
            <a:endParaRPr lang="es-CO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xmlns="" id="{1A9EC673-90A9-465D-BEA8-EBAAAFCDF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97000"/>
              </p:ext>
            </p:extLst>
          </p:nvPr>
        </p:nvGraphicFramePr>
        <p:xfrm>
          <a:off x="86753" y="4285337"/>
          <a:ext cx="11734901" cy="2327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6504">
                  <a:extLst>
                    <a:ext uri="{9D8B030D-6E8A-4147-A177-3AD203B41FA5}">
                      <a16:colId xmlns:a16="http://schemas.microsoft.com/office/drawing/2014/main" xmlns="" val="2932490815"/>
                    </a:ext>
                  </a:extLst>
                </a:gridCol>
                <a:gridCol w="5793468">
                  <a:extLst>
                    <a:ext uri="{9D8B030D-6E8A-4147-A177-3AD203B41FA5}">
                      <a16:colId xmlns:a16="http://schemas.microsoft.com/office/drawing/2014/main" xmlns="" val="3572576567"/>
                    </a:ext>
                  </a:extLst>
                </a:gridCol>
                <a:gridCol w="3734929">
                  <a:extLst>
                    <a:ext uri="{9D8B030D-6E8A-4147-A177-3AD203B41FA5}">
                      <a16:colId xmlns:a16="http://schemas.microsoft.com/office/drawing/2014/main" xmlns="" val="3584768520"/>
                    </a:ext>
                  </a:extLst>
                </a:gridCol>
              </a:tblGrid>
              <a:tr h="5930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effectLst/>
                        </a:rPr>
                        <a:t>VALOR DE PROYECTO 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 err="1">
                          <a:effectLst/>
                        </a:rPr>
                        <a:t>Rev</a:t>
                      </a:r>
                      <a:r>
                        <a:rPr lang="es-CO" sz="1800" b="1" u="none" strike="noStrike" dirty="0">
                          <a:effectLst/>
                        </a:rPr>
                        <a:t>/</a:t>
                      </a:r>
                      <a:r>
                        <a:rPr lang="es-CO" sz="1800" b="1" u="none" strike="noStrike" dirty="0" err="1">
                          <a:effectLst/>
                        </a:rPr>
                        <a:t>Mov</a:t>
                      </a:r>
                      <a:r>
                        <a:rPr lang="es-CO" sz="1800" b="1" u="none" strike="noStrike" dirty="0">
                          <a:effectLst/>
                        </a:rPr>
                        <a:t>/programa/proyecto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Proyecto</a:t>
                      </a:r>
                      <a:r>
                        <a:rPr lang="es-CO" sz="18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de Libre inversión con el que coincide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7559133"/>
                  </a:ext>
                </a:extLst>
              </a:tr>
              <a:tr h="14812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s-C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  <a:r>
                        <a:rPr lang="es-CO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adjuntó presupuesto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 IDENTIFICADA</a:t>
                      </a:r>
                      <a:endParaRPr lang="es-E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Red de cooperativas y/o asociaciones para el fomento de la economía solidaria en el Departamento del Magdalena.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08644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$ 10.000.000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5123543" y="3760546"/>
            <a:ext cx="4615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s-ES" sz="2000" b="1" dirty="0"/>
              <a:t>FIRMAS</a:t>
            </a:r>
            <a:r>
              <a:rPr lang="es-ES" dirty="0"/>
              <a:t>: NO</a:t>
            </a:r>
            <a:endParaRPr lang="es-ES" b="1" dirty="0"/>
          </a:p>
        </p:txBody>
      </p:sp>
      <p:sp>
        <p:nvSpPr>
          <p:cNvPr id="15" name="14 Rectángulo"/>
          <p:cNvSpPr/>
          <p:nvPr/>
        </p:nvSpPr>
        <p:spPr>
          <a:xfrm>
            <a:off x="0" y="8204"/>
            <a:ext cx="1741951" cy="7175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" name="Imagen 16">
            <a:extLst>
              <a:ext uri="{FF2B5EF4-FFF2-40B4-BE49-F238E27FC236}">
                <a16:creationId xmlns:a16="http://schemas.microsoft.com/office/drawing/2014/main" xmlns="" id="{2890F085-B1D6-6C45-9DB9-76940C6F63E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6" t="21544" r="23214" b="26447"/>
          <a:stretch/>
        </p:blipFill>
        <p:spPr>
          <a:xfrm>
            <a:off x="58530" y="-6310"/>
            <a:ext cx="1509013" cy="722922"/>
          </a:xfrm>
          <a:prstGeom prst="rect">
            <a:avLst/>
          </a:prstGeom>
        </p:spPr>
      </p:pic>
      <p:sp>
        <p:nvSpPr>
          <p:cNvPr id="13" name="12 CuadroTexto"/>
          <p:cNvSpPr txBox="1"/>
          <p:nvPr/>
        </p:nvSpPr>
        <p:spPr>
          <a:xfrm>
            <a:off x="7556681" y="3693083"/>
            <a:ext cx="35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Puntuación PP: NO ASISTIÓ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182956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9086" y="-17732"/>
            <a:ext cx="2438636" cy="861117"/>
          </a:xfrm>
          <a:prstGeom prst="rect">
            <a:avLst/>
          </a:prstGeom>
        </p:spPr>
      </p:pic>
      <p:sp>
        <p:nvSpPr>
          <p:cNvPr id="8" name="7 Flecha derecha"/>
          <p:cNvSpPr/>
          <p:nvPr/>
        </p:nvSpPr>
        <p:spPr>
          <a:xfrm>
            <a:off x="5858516" y="1946654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31 Flecha derecha"/>
          <p:cNvSpPr/>
          <p:nvPr/>
        </p:nvSpPr>
        <p:spPr>
          <a:xfrm>
            <a:off x="6216702" y="2133791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xmlns="" id="{822629DC-821D-486E-A50A-95EF5F5F00F4}"/>
              </a:ext>
            </a:extLst>
          </p:cNvPr>
          <p:cNvGrpSpPr/>
          <p:nvPr/>
        </p:nvGrpSpPr>
        <p:grpSpPr>
          <a:xfrm>
            <a:off x="813036" y="740230"/>
            <a:ext cx="10899873" cy="1066006"/>
            <a:chOff x="429317" y="358573"/>
            <a:chExt cx="10929459" cy="1346851"/>
          </a:xfrm>
          <a:scene3d>
            <a:camera prst="orthographicFront"/>
            <a:lightRig rig="flat" dir="t"/>
          </a:scene3d>
        </p:grpSpPr>
        <p:sp>
          <p:nvSpPr>
            <p:cNvPr id="26" name="Rectángulo: esquinas redondeadas 25">
              <a:extLst>
                <a:ext uri="{FF2B5EF4-FFF2-40B4-BE49-F238E27FC236}">
                  <a16:creationId xmlns:a16="http://schemas.microsoft.com/office/drawing/2014/main" xmlns="" id="{A74EA909-366A-4058-9483-0AD501A0FEE0}"/>
                </a:ext>
              </a:extLst>
            </p:cNvPr>
            <p:cNvSpPr/>
            <p:nvPr/>
          </p:nvSpPr>
          <p:spPr>
            <a:xfrm>
              <a:off x="429318" y="358573"/>
              <a:ext cx="10929458" cy="1346851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ctángulo: esquinas redondeadas 4">
              <a:extLst>
                <a:ext uri="{FF2B5EF4-FFF2-40B4-BE49-F238E27FC236}">
                  <a16:creationId xmlns:a16="http://schemas.microsoft.com/office/drawing/2014/main" xmlns="" id="{0B1A1EA7-415C-45E2-B96E-5D78B7AA97E1}"/>
                </a:ext>
              </a:extLst>
            </p:cNvPr>
            <p:cNvSpPr txBox="1"/>
            <p:nvPr/>
          </p:nvSpPr>
          <p:spPr>
            <a:xfrm>
              <a:off x="429317" y="466231"/>
              <a:ext cx="10797962" cy="121535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3600" b="1" dirty="0"/>
                <a:t>Construcción de un parque </a:t>
              </a:r>
              <a:r>
                <a:rPr lang="es-ES" sz="3600" b="1" dirty="0" err="1"/>
                <a:t>biosaludable</a:t>
              </a:r>
              <a:endParaRPr lang="es-CO" sz="3200" b="1" kern="1200" dirty="0"/>
            </a:p>
          </p:txBody>
        </p:sp>
      </p:grpSp>
      <p:sp>
        <p:nvSpPr>
          <p:cNvPr id="34" name="Rectángulo 33">
            <a:extLst>
              <a:ext uri="{FF2B5EF4-FFF2-40B4-BE49-F238E27FC236}">
                <a16:creationId xmlns:a16="http://schemas.microsoft.com/office/drawing/2014/main" xmlns="" id="{08C305AC-5336-4810-8C8C-5EF6E93FDDFA}"/>
              </a:ext>
            </a:extLst>
          </p:cNvPr>
          <p:cNvSpPr/>
          <p:nvPr/>
        </p:nvSpPr>
        <p:spPr>
          <a:xfrm>
            <a:off x="333518" y="1786850"/>
            <a:ext cx="112413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MUNICIPIO: </a:t>
            </a:r>
            <a:r>
              <a:rPr lang="es-CO" sz="2000" dirty="0">
                <a:latin typeface="Arial" pitchFamily="34" charset="0"/>
                <a:cs typeface="Arial" pitchFamily="34" charset="0"/>
              </a:rPr>
              <a:t>SAN ZENÓN</a:t>
            </a:r>
            <a:endParaRPr lang="es-CO" sz="2000" b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DESCRIPCIÓN: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en un espacio 437,85 metros cuadrados buscan que se construya el parque, espacio contiguo a cancha de micro, más el mobiliario para práctica de deporte. Beneficiaría a 970 personas (jóvenes). Cuenta además con planos.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BENEFICIARIOS TOTAL: </a:t>
            </a:r>
            <a:r>
              <a:rPr lang="es-CO" sz="2000" dirty="0">
                <a:latin typeface="Arial" pitchFamily="34" charset="0"/>
                <a:cs typeface="Arial" pitchFamily="34" charset="0"/>
              </a:rPr>
              <a:t>970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CO" sz="20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es-CO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xmlns="" id="{1A9EC673-90A9-465D-BEA8-EBAAAFCDF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114839"/>
              </p:ext>
            </p:extLst>
          </p:nvPr>
        </p:nvGraphicFramePr>
        <p:xfrm>
          <a:off x="86753" y="4313913"/>
          <a:ext cx="11734901" cy="2327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6504">
                  <a:extLst>
                    <a:ext uri="{9D8B030D-6E8A-4147-A177-3AD203B41FA5}">
                      <a16:colId xmlns:a16="http://schemas.microsoft.com/office/drawing/2014/main" xmlns="" val="2932490815"/>
                    </a:ext>
                  </a:extLst>
                </a:gridCol>
                <a:gridCol w="5595026">
                  <a:extLst>
                    <a:ext uri="{9D8B030D-6E8A-4147-A177-3AD203B41FA5}">
                      <a16:colId xmlns:a16="http://schemas.microsoft.com/office/drawing/2014/main" xmlns="" val="3572576567"/>
                    </a:ext>
                  </a:extLst>
                </a:gridCol>
                <a:gridCol w="3933371">
                  <a:extLst>
                    <a:ext uri="{9D8B030D-6E8A-4147-A177-3AD203B41FA5}">
                      <a16:colId xmlns:a16="http://schemas.microsoft.com/office/drawing/2014/main" xmlns="" val="3584768520"/>
                    </a:ext>
                  </a:extLst>
                </a:gridCol>
              </a:tblGrid>
              <a:tr h="5930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effectLst/>
                        </a:rPr>
                        <a:t>VALOR DE PROYECTO 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 err="1">
                          <a:effectLst/>
                        </a:rPr>
                        <a:t>Rev</a:t>
                      </a:r>
                      <a:r>
                        <a:rPr lang="es-CO" sz="1800" b="1" u="none" strike="noStrike" dirty="0">
                          <a:effectLst/>
                        </a:rPr>
                        <a:t>/</a:t>
                      </a:r>
                      <a:r>
                        <a:rPr lang="es-CO" sz="1800" b="1" u="none" strike="noStrike" dirty="0" err="1">
                          <a:effectLst/>
                        </a:rPr>
                        <a:t>Mov</a:t>
                      </a:r>
                      <a:r>
                        <a:rPr lang="es-CO" sz="1800" b="1" u="none" strike="noStrike" dirty="0">
                          <a:effectLst/>
                        </a:rPr>
                        <a:t>/programa/proyecto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Proyecto</a:t>
                      </a:r>
                      <a:r>
                        <a:rPr lang="es-CO" sz="18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de Libre inversión con el que coincide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7559133"/>
                  </a:ext>
                </a:extLst>
              </a:tr>
              <a:tr h="14812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</a:t>
                      </a:r>
                      <a:r>
                        <a:rPr lang="es-CO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67.947.715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 DE</a:t>
                      </a:r>
                      <a:r>
                        <a:rPr lang="es-E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LA EQUIDAD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Movilización 1.4 “renace la cultura y el deporte”, programa 1.4.2 “Cambio Por el deporte y la recreación”, en su proyecto 1.4.2.3 "parques de la equidad y la </a:t>
                      </a:r>
                      <a:r>
                        <a:rPr lang="es-E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alegria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"  Acción 1.4.2.3.5" Gestionar la construcción y/o intervención de (8) Parques de la Equidad y la Alegría"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 Existe un proyecto en el que encaje la propuesta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08644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N/A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5578433" y="3667065"/>
            <a:ext cx="4615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s-ES" sz="2000" b="1" dirty="0"/>
              <a:t>FIRMAS</a:t>
            </a:r>
            <a:r>
              <a:rPr lang="es-ES" dirty="0"/>
              <a:t>: NO</a:t>
            </a:r>
            <a:endParaRPr lang="es-ES" b="1" dirty="0"/>
          </a:p>
        </p:txBody>
      </p:sp>
      <p:sp>
        <p:nvSpPr>
          <p:cNvPr id="15" name="14 Rectángulo"/>
          <p:cNvSpPr/>
          <p:nvPr/>
        </p:nvSpPr>
        <p:spPr>
          <a:xfrm>
            <a:off x="0" y="8204"/>
            <a:ext cx="1741951" cy="7175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" name="Imagen 16">
            <a:extLst>
              <a:ext uri="{FF2B5EF4-FFF2-40B4-BE49-F238E27FC236}">
                <a16:creationId xmlns:a16="http://schemas.microsoft.com/office/drawing/2014/main" xmlns="" id="{2890F085-B1D6-6C45-9DB9-76940C6F63E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6" t="21544" r="23214" b="26447"/>
          <a:stretch/>
        </p:blipFill>
        <p:spPr>
          <a:xfrm>
            <a:off x="58530" y="-6310"/>
            <a:ext cx="1509013" cy="722922"/>
          </a:xfrm>
          <a:prstGeom prst="rect">
            <a:avLst/>
          </a:prstGeom>
        </p:spPr>
      </p:pic>
      <p:sp>
        <p:nvSpPr>
          <p:cNvPr id="13" name="12 CuadroTexto"/>
          <p:cNvSpPr txBox="1"/>
          <p:nvPr/>
        </p:nvSpPr>
        <p:spPr>
          <a:xfrm>
            <a:off x="8003297" y="3705437"/>
            <a:ext cx="35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Puntuación PP: 4,4		   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9312590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9086" y="-17732"/>
            <a:ext cx="2438636" cy="861117"/>
          </a:xfrm>
          <a:prstGeom prst="rect">
            <a:avLst/>
          </a:prstGeom>
        </p:spPr>
      </p:pic>
      <p:sp>
        <p:nvSpPr>
          <p:cNvPr id="8" name="7 Flecha derecha"/>
          <p:cNvSpPr/>
          <p:nvPr/>
        </p:nvSpPr>
        <p:spPr>
          <a:xfrm>
            <a:off x="5858516" y="1946654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31 Flecha derecha"/>
          <p:cNvSpPr/>
          <p:nvPr/>
        </p:nvSpPr>
        <p:spPr>
          <a:xfrm>
            <a:off x="6216702" y="2133791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xmlns="" id="{822629DC-821D-486E-A50A-95EF5F5F00F4}"/>
              </a:ext>
            </a:extLst>
          </p:cNvPr>
          <p:cNvGrpSpPr/>
          <p:nvPr/>
        </p:nvGrpSpPr>
        <p:grpSpPr>
          <a:xfrm>
            <a:off x="1506820" y="328614"/>
            <a:ext cx="8641805" cy="1550338"/>
            <a:chOff x="429318" y="-21857"/>
            <a:chExt cx="11161319" cy="2185800"/>
          </a:xfrm>
          <a:scene3d>
            <a:camera prst="orthographicFront"/>
            <a:lightRig rig="flat" dir="t"/>
          </a:scene3d>
        </p:grpSpPr>
        <p:sp>
          <p:nvSpPr>
            <p:cNvPr id="26" name="Rectángulo: esquinas redondeadas 25">
              <a:extLst>
                <a:ext uri="{FF2B5EF4-FFF2-40B4-BE49-F238E27FC236}">
                  <a16:creationId xmlns:a16="http://schemas.microsoft.com/office/drawing/2014/main" xmlns="" id="{A74EA909-366A-4058-9483-0AD501A0FEE0}"/>
                </a:ext>
              </a:extLst>
            </p:cNvPr>
            <p:cNvSpPr/>
            <p:nvPr/>
          </p:nvSpPr>
          <p:spPr>
            <a:xfrm>
              <a:off x="429318" y="358573"/>
              <a:ext cx="10929458" cy="1346851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ctángulo: esquinas redondeadas 4">
              <a:extLst>
                <a:ext uri="{FF2B5EF4-FFF2-40B4-BE49-F238E27FC236}">
                  <a16:creationId xmlns:a16="http://schemas.microsoft.com/office/drawing/2014/main" xmlns="" id="{0B1A1EA7-415C-45E2-B96E-5D78B7AA97E1}"/>
                </a:ext>
              </a:extLst>
            </p:cNvPr>
            <p:cNvSpPr txBox="1"/>
            <p:nvPr/>
          </p:nvSpPr>
          <p:spPr>
            <a:xfrm>
              <a:off x="792676" y="-21857"/>
              <a:ext cx="10797961" cy="21858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800" b="1" dirty="0"/>
                <a:t>Música y Cultura para el Cambio</a:t>
              </a:r>
              <a:endParaRPr lang="es-CO" sz="2400" b="1" kern="1200" dirty="0"/>
            </a:p>
          </p:txBody>
        </p:sp>
      </p:grpSp>
      <p:sp>
        <p:nvSpPr>
          <p:cNvPr id="34" name="Rectángulo 33">
            <a:extLst>
              <a:ext uri="{FF2B5EF4-FFF2-40B4-BE49-F238E27FC236}">
                <a16:creationId xmlns:a16="http://schemas.microsoft.com/office/drawing/2014/main" xmlns="" id="{08C305AC-5336-4810-8C8C-5EF6E93FDDFA}"/>
              </a:ext>
            </a:extLst>
          </p:cNvPr>
          <p:cNvSpPr/>
          <p:nvPr/>
        </p:nvSpPr>
        <p:spPr>
          <a:xfrm>
            <a:off x="579024" y="1634686"/>
            <a:ext cx="112413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MUNICIPIO: </a:t>
            </a:r>
            <a:r>
              <a:rPr lang="es-CO" sz="2000" dirty="0">
                <a:latin typeface="Arial" pitchFamily="34" charset="0"/>
                <a:cs typeface="Arial" pitchFamily="34" charset="0"/>
              </a:rPr>
              <a:t>SAN ZENÓN </a:t>
            </a:r>
          </a:p>
          <a:p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DESCRIPCIÓN: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Escuelas de música tradicional en el municipio de San Zenón. Es un proyecto estructurado bajo el marco lógico. </a:t>
            </a:r>
            <a:endParaRPr lang="es-CO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BENEFICIARIOS TOTAL: 330 </a:t>
            </a:r>
            <a:endParaRPr lang="es-CO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xmlns="" id="{1A9EC673-90A9-465D-BEA8-EBAAAFCDF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73238"/>
              </p:ext>
            </p:extLst>
          </p:nvPr>
        </p:nvGraphicFramePr>
        <p:xfrm>
          <a:off x="85495" y="4070579"/>
          <a:ext cx="11734901" cy="25726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6504">
                  <a:extLst>
                    <a:ext uri="{9D8B030D-6E8A-4147-A177-3AD203B41FA5}">
                      <a16:colId xmlns:a16="http://schemas.microsoft.com/office/drawing/2014/main" xmlns="" val="2932490815"/>
                    </a:ext>
                  </a:extLst>
                </a:gridCol>
                <a:gridCol w="5793468">
                  <a:extLst>
                    <a:ext uri="{9D8B030D-6E8A-4147-A177-3AD203B41FA5}">
                      <a16:colId xmlns:a16="http://schemas.microsoft.com/office/drawing/2014/main" xmlns="" val="3572576567"/>
                    </a:ext>
                  </a:extLst>
                </a:gridCol>
                <a:gridCol w="3734929">
                  <a:extLst>
                    <a:ext uri="{9D8B030D-6E8A-4147-A177-3AD203B41FA5}">
                      <a16:colId xmlns:a16="http://schemas.microsoft.com/office/drawing/2014/main" xmlns="" val="3584768520"/>
                    </a:ext>
                  </a:extLst>
                </a:gridCol>
              </a:tblGrid>
              <a:tr h="54004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effectLst/>
                        </a:rPr>
                        <a:t>VALOR DE PROYECTO 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 err="1">
                          <a:effectLst/>
                        </a:rPr>
                        <a:t>Rev</a:t>
                      </a:r>
                      <a:r>
                        <a:rPr lang="es-CO" sz="1800" b="1" u="none" strike="noStrike" dirty="0">
                          <a:effectLst/>
                        </a:rPr>
                        <a:t>/</a:t>
                      </a:r>
                      <a:r>
                        <a:rPr lang="es-CO" sz="1800" b="1" u="none" strike="noStrike" dirty="0" err="1">
                          <a:effectLst/>
                        </a:rPr>
                        <a:t>Mov</a:t>
                      </a:r>
                      <a:r>
                        <a:rPr lang="es-CO" sz="1800" b="1" u="none" strike="noStrike" dirty="0">
                          <a:effectLst/>
                        </a:rPr>
                        <a:t>/programa/proyecto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Proyecto</a:t>
                      </a:r>
                      <a:r>
                        <a:rPr lang="es-CO" sz="18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de Libre inversión con el que coincide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7559133"/>
                  </a:ext>
                </a:extLst>
              </a:tr>
              <a:tr h="134891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$ 79.940.000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 DE</a:t>
                      </a:r>
                      <a:r>
                        <a:rPr lang="es-E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LA EQUIDAD</a:t>
                      </a:r>
                    </a:p>
                    <a:p>
                      <a:pPr algn="just" fontAlgn="ctr"/>
                      <a:r>
                        <a:rPr lang="es-E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 </a:t>
                      </a:r>
                      <a:r>
                        <a:rPr lang="es-E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Movilización renace la educación; Programa 1.2.2 Cambio por la educación de calidad ;Proyecto 1.2.2.2. Colegios del Cambio1.2.2.2.8 Poner en funcionamiento y dotación Escuelas CUMBIA de la música y de las artes en Instituciones Educativas públicas, para beneficiar (50.000) NNA y Jóvenes</a:t>
                      </a:r>
                    </a:p>
                    <a:p>
                      <a:pPr algn="just" fontAlgn="ctr"/>
                      <a:r>
                        <a:rPr lang="es-E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 (29) Municipios del Departamento</a:t>
                      </a:r>
                    </a:p>
                    <a:p>
                      <a:pPr algn="ctr" fontAlgn="ctr"/>
                      <a:endParaRPr lang="es-E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Implementación del sistema departamental de cultura en el departamento del Magdalena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0864486"/>
                  </a:ext>
                </a:extLst>
              </a:tr>
              <a:tr h="665591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$10.000.000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5123542" y="3039476"/>
            <a:ext cx="4615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s-ES" sz="2000" b="1" dirty="0"/>
              <a:t>FIRMAS</a:t>
            </a:r>
            <a:r>
              <a:rPr lang="es-ES" dirty="0"/>
              <a:t>: 38</a:t>
            </a:r>
            <a:endParaRPr lang="es-ES" b="1" dirty="0"/>
          </a:p>
        </p:txBody>
      </p:sp>
      <p:sp>
        <p:nvSpPr>
          <p:cNvPr id="15" name="14 Rectángulo"/>
          <p:cNvSpPr/>
          <p:nvPr/>
        </p:nvSpPr>
        <p:spPr>
          <a:xfrm>
            <a:off x="0" y="8204"/>
            <a:ext cx="1741951" cy="7175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" name="Imagen 16">
            <a:extLst>
              <a:ext uri="{FF2B5EF4-FFF2-40B4-BE49-F238E27FC236}">
                <a16:creationId xmlns:a16="http://schemas.microsoft.com/office/drawing/2014/main" xmlns="" id="{2890F085-B1D6-6C45-9DB9-76940C6F63E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6" t="21544" r="23214" b="26447"/>
          <a:stretch/>
        </p:blipFill>
        <p:spPr>
          <a:xfrm>
            <a:off x="58530" y="-6310"/>
            <a:ext cx="1509013" cy="722922"/>
          </a:xfrm>
          <a:prstGeom prst="rect">
            <a:avLst/>
          </a:prstGeom>
        </p:spPr>
      </p:pic>
      <p:sp>
        <p:nvSpPr>
          <p:cNvPr id="13" name="12 CuadroTexto"/>
          <p:cNvSpPr txBox="1"/>
          <p:nvPr/>
        </p:nvSpPr>
        <p:spPr>
          <a:xfrm>
            <a:off x="7431314" y="3051775"/>
            <a:ext cx="35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Puntuación PP:  4,3   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077750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9086" y="-17732"/>
            <a:ext cx="2438636" cy="861117"/>
          </a:xfrm>
          <a:prstGeom prst="rect">
            <a:avLst/>
          </a:prstGeom>
        </p:spPr>
      </p:pic>
      <p:sp>
        <p:nvSpPr>
          <p:cNvPr id="8" name="7 Flecha derecha"/>
          <p:cNvSpPr/>
          <p:nvPr/>
        </p:nvSpPr>
        <p:spPr>
          <a:xfrm>
            <a:off x="5858516" y="1946654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31 Flecha derecha"/>
          <p:cNvSpPr/>
          <p:nvPr/>
        </p:nvSpPr>
        <p:spPr>
          <a:xfrm>
            <a:off x="6216702" y="2133791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xmlns="" id="{822629DC-821D-486E-A50A-95EF5F5F00F4}"/>
              </a:ext>
            </a:extLst>
          </p:cNvPr>
          <p:cNvGrpSpPr/>
          <p:nvPr/>
        </p:nvGrpSpPr>
        <p:grpSpPr>
          <a:xfrm>
            <a:off x="1506820" y="328614"/>
            <a:ext cx="8641805" cy="1550338"/>
            <a:chOff x="429318" y="-21857"/>
            <a:chExt cx="11161319" cy="2185800"/>
          </a:xfrm>
          <a:scene3d>
            <a:camera prst="orthographicFront"/>
            <a:lightRig rig="flat" dir="t"/>
          </a:scene3d>
        </p:grpSpPr>
        <p:sp>
          <p:nvSpPr>
            <p:cNvPr id="26" name="Rectángulo: esquinas redondeadas 25">
              <a:extLst>
                <a:ext uri="{FF2B5EF4-FFF2-40B4-BE49-F238E27FC236}">
                  <a16:creationId xmlns:a16="http://schemas.microsoft.com/office/drawing/2014/main" xmlns="" id="{A74EA909-366A-4058-9483-0AD501A0FEE0}"/>
                </a:ext>
              </a:extLst>
            </p:cNvPr>
            <p:cNvSpPr/>
            <p:nvPr/>
          </p:nvSpPr>
          <p:spPr>
            <a:xfrm>
              <a:off x="429318" y="358573"/>
              <a:ext cx="10929458" cy="1346851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ctángulo: esquinas redondeadas 4">
              <a:extLst>
                <a:ext uri="{FF2B5EF4-FFF2-40B4-BE49-F238E27FC236}">
                  <a16:creationId xmlns:a16="http://schemas.microsoft.com/office/drawing/2014/main" xmlns="" id="{0B1A1EA7-415C-45E2-B96E-5D78B7AA97E1}"/>
                </a:ext>
              </a:extLst>
            </p:cNvPr>
            <p:cNvSpPr txBox="1"/>
            <p:nvPr/>
          </p:nvSpPr>
          <p:spPr>
            <a:xfrm>
              <a:off x="792676" y="-21857"/>
              <a:ext cx="10797961" cy="21858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400" b="1" kern="1200" dirty="0"/>
                <a:t>Construcción y dotación de la casita de la salud en el corregimiento de puerto Arturo, municipio de san Zenón magdalena</a:t>
              </a:r>
              <a:endParaRPr lang="es-CO" sz="2400" b="1" kern="1200" dirty="0"/>
            </a:p>
          </p:txBody>
        </p:sp>
      </p:grpSp>
      <p:sp>
        <p:nvSpPr>
          <p:cNvPr id="34" name="Rectángulo 33">
            <a:extLst>
              <a:ext uri="{FF2B5EF4-FFF2-40B4-BE49-F238E27FC236}">
                <a16:creationId xmlns:a16="http://schemas.microsoft.com/office/drawing/2014/main" xmlns="" id="{08C305AC-5336-4810-8C8C-5EF6E93FDDFA}"/>
              </a:ext>
            </a:extLst>
          </p:cNvPr>
          <p:cNvSpPr/>
          <p:nvPr/>
        </p:nvSpPr>
        <p:spPr>
          <a:xfrm>
            <a:off x="579024" y="1634686"/>
            <a:ext cx="112413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MUNICIPIO: </a:t>
            </a:r>
            <a:r>
              <a:rPr lang="es-CO" sz="2000" dirty="0">
                <a:latin typeface="Arial" pitchFamily="34" charset="0"/>
                <a:cs typeface="Arial" pitchFamily="34" charset="0"/>
              </a:rPr>
              <a:t>SAN ZENÓN </a:t>
            </a:r>
          </a:p>
          <a:p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DESCRIPCIÓN: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68 m2 de área construida, en un centro de salud que ya tiene proyección en 3d y respaldo comunitario (firmas); no cuenta con lote.</a:t>
            </a:r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CO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CO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BENEFICIARIOS TOTAL: 37</a:t>
            </a:r>
            <a:endParaRPr lang="es-CO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xmlns="" id="{1A9EC673-90A9-465D-BEA8-EBAAAFCDF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684437"/>
              </p:ext>
            </p:extLst>
          </p:nvPr>
        </p:nvGraphicFramePr>
        <p:xfrm>
          <a:off x="86753" y="4285337"/>
          <a:ext cx="11734901" cy="2327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6504">
                  <a:extLst>
                    <a:ext uri="{9D8B030D-6E8A-4147-A177-3AD203B41FA5}">
                      <a16:colId xmlns:a16="http://schemas.microsoft.com/office/drawing/2014/main" xmlns="" val="2932490815"/>
                    </a:ext>
                  </a:extLst>
                </a:gridCol>
                <a:gridCol w="5793468">
                  <a:extLst>
                    <a:ext uri="{9D8B030D-6E8A-4147-A177-3AD203B41FA5}">
                      <a16:colId xmlns:a16="http://schemas.microsoft.com/office/drawing/2014/main" xmlns="" val="3572576567"/>
                    </a:ext>
                  </a:extLst>
                </a:gridCol>
                <a:gridCol w="3734929">
                  <a:extLst>
                    <a:ext uri="{9D8B030D-6E8A-4147-A177-3AD203B41FA5}">
                      <a16:colId xmlns:a16="http://schemas.microsoft.com/office/drawing/2014/main" xmlns="" val="3584768520"/>
                    </a:ext>
                  </a:extLst>
                </a:gridCol>
              </a:tblGrid>
              <a:tr h="5930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effectLst/>
                        </a:rPr>
                        <a:t>VALOR DE PROYECTO 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 err="1">
                          <a:effectLst/>
                        </a:rPr>
                        <a:t>Rev</a:t>
                      </a:r>
                      <a:r>
                        <a:rPr lang="es-CO" sz="1800" b="1" u="none" strike="noStrike" dirty="0">
                          <a:effectLst/>
                        </a:rPr>
                        <a:t>/</a:t>
                      </a:r>
                      <a:r>
                        <a:rPr lang="es-CO" sz="1800" b="1" u="none" strike="noStrike" dirty="0" err="1">
                          <a:effectLst/>
                        </a:rPr>
                        <a:t>Mov</a:t>
                      </a:r>
                      <a:r>
                        <a:rPr lang="es-CO" sz="1800" b="1" u="none" strike="noStrike" dirty="0">
                          <a:effectLst/>
                        </a:rPr>
                        <a:t>/programa/proyecto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Proyecto</a:t>
                      </a:r>
                      <a:r>
                        <a:rPr lang="es-CO" sz="18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de Libre inversión con el que coincide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7559133"/>
                  </a:ext>
                </a:extLst>
              </a:tr>
              <a:tr h="14812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$53.000.000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 DE</a:t>
                      </a:r>
                      <a:r>
                        <a:rPr lang="es-E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LA EQUIDAD</a:t>
                      </a:r>
                    </a:p>
                    <a:p>
                      <a:pPr algn="just" fontAlgn="ctr"/>
                      <a:r>
                        <a:rPr lang="es-E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 1.3.2 "Cambio por la red publica hospitalaria" </a:t>
                      </a:r>
                      <a:r>
                        <a:rPr lang="es-E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Accion</a:t>
                      </a:r>
                      <a:r>
                        <a:rPr lang="es-E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1.3.2.2.6 "Gestionar la </a:t>
                      </a:r>
                      <a:r>
                        <a:rPr lang="es-E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adecuacion</a:t>
                      </a:r>
                      <a:r>
                        <a:rPr lang="es-E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y </a:t>
                      </a:r>
                      <a:r>
                        <a:rPr lang="es-E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construccion</a:t>
                      </a:r>
                      <a:r>
                        <a:rPr lang="es-E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de 12 nuevos puestos y centros de salud.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No Existe un proyecto en el que encaje la propuesta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08644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5123543" y="3789121"/>
            <a:ext cx="4615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s-ES" sz="2000" b="1" dirty="0"/>
              <a:t>FIRMAS</a:t>
            </a:r>
            <a:r>
              <a:rPr lang="es-ES" dirty="0"/>
              <a:t>: SI</a:t>
            </a:r>
            <a:endParaRPr lang="es-ES" b="1" dirty="0"/>
          </a:p>
        </p:txBody>
      </p:sp>
      <p:sp>
        <p:nvSpPr>
          <p:cNvPr id="15" name="14 Rectángulo"/>
          <p:cNvSpPr/>
          <p:nvPr/>
        </p:nvSpPr>
        <p:spPr>
          <a:xfrm>
            <a:off x="0" y="8204"/>
            <a:ext cx="1741951" cy="7175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" name="Imagen 16">
            <a:extLst>
              <a:ext uri="{FF2B5EF4-FFF2-40B4-BE49-F238E27FC236}">
                <a16:creationId xmlns:a16="http://schemas.microsoft.com/office/drawing/2014/main" xmlns="" id="{2890F085-B1D6-6C45-9DB9-76940C6F63E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6" t="21544" r="23214" b="26447"/>
          <a:stretch/>
        </p:blipFill>
        <p:spPr>
          <a:xfrm>
            <a:off x="58530" y="-6310"/>
            <a:ext cx="1509013" cy="722922"/>
          </a:xfrm>
          <a:prstGeom prst="rect">
            <a:avLst/>
          </a:prstGeom>
        </p:spPr>
      </p:pic>
      <p:sp>
        <p:nvSpPr>
          <p:cNvPr id="13" name="12 CuadroTexto"/>
          <p:cNvSpPr txBox="1"/>
          <p:nvPr/>
        </p:nvSpPr>
        <p:spPr>
          <a:xfrm>
            <a:off x="7386810" y="3706908"/>
            <a:ext cx="35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Puntuación PP: 4.3  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498103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9086" y="-17732"/>
            <a:ext cx="2438636" cy="861117"/>
          </a:xfrm>
          <a:prstGeom prst="rect">
            <a:avLst/>
          </a:prstGeom>
        </p:spPr>
      </p:pic>
      <p:sp>
        <p:nvSpPr>
          <p:cNvPr id="8" name="7 Flecha derecha"/>
          <p:cNvSpPr/>
          <p:nvPr/>
        </p:nvSpPr>
        <p:spPr>
          <a:xfrm>
            <a:off x="5858516" y="1946654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31 Flecha derecha"/>
          <p:cNvSpPr/>
          <p:nvPr/>
        </p:nvSpPr>
        <p:spPr>
          <a:xfrm>
            <a:off x="6216702" y="2133791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xmlns="" id="{822629DC-821D-486E-A50A-95EF5F5F00F4}"/>
              </a:ext>
            </a:extLst>
          </p:cNvPr>
          <p:cNvGrpSpPr/>
          <p:nvPr/>
        </p:nvGrpSpPr>
        <p:grpSpPr>
          <a:xfrm>
            <a:off x="1506820" y="425076"/>
            <a:ext cx="8595601" cy="1550338"/>
            <a:chOff x="429318" y="194718"/>
            <a:chExt cx="11101644" cy="2185800"/>
          </a:xfrm>
          <a:scene3d>
            <a:camera prst="orthographicFront"/>
            <a:lightRig rig="flat" dir="t"/>
          </a:scene3d>
        </p:grpSpPr>
        <p:sp>
          <p:nvSpPr>
            <p:cNvPr id="26" name="Rectángulo: esquinas redondeadas 25">
              <a:extLst>
                <a:ext uri="{FF2B5EF4-FFF2-40B4-BE49-F238E27FC236}">
                  <a16:creationId xmlns:a16="http://schemas.microsoft.com/office/drawing/2014/main" xmlns="" id="{A74EA909-366A-4058-9483-0AD501A0FEE0}"/>
                </a:ext>
              </a:extLst>
            </p:cNvPr>
            <p:cNvSpPr/>
            <p:nvPr/>
          </p:nvSpPr>
          <p:spPr>
            <a:xfrm>
              <a:off x="429318" y="358573"/>
              <a:ext cx="10929458" cy="1346851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ctángulo: esquinas redondeadas 4">
              <a:extLst>
                <a:ext uri="{FF2B5EF4-FFF2-40B4-BE49-F238E27FC236}">
                  <a16:creationId xmlns:a16="http://schemas.microsoft.com/office/drawing/2014/main" xmlns="" id="{0B1A1EA7-415C-45E2-B96E-5D78B7AA97E1}"/>
                </a:ext>
              </a:extLst>
            </p:cNvPr>
            <p:cNvSpPr txBox="1"/>
            <p:nvPr/>
          </p:nvSpPr>
          <p:spPr>
            <a:xfrm>
              <a:off x="733001" y="194718"/>
              <a:ext cx="10797961" cy="21858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3200" b="1" dirty="0"/>
                <a:t>C</a:t>
              </a:r>
              <a:r>
                <a:rPr lang="es-ES" sz="3200" b="1" kern="1200" dirty="0"/>
                <a:t>onstrucción del parque y la cancha de micro</a:t>
              </a:r>
              <a:endParaRPr lang="es-CO" sz="3200" b="1" kern="1200" dirty="0"/>
            </a:p>
          </p:txBody>
        </p:sp>
      </p:grpSp>
      <p:sp>
        <p:nvSpPr>
          <p:cNvPr id="34" name="Rectángulo 33">
            <a:extLst>
              <a:ext uri="{FF2B5EF4-FFF2-40B4-BE49-F238E27FC236}">
                <a16:creationId xmlns:a16="http://schemas.microsoft.com/office/drawing/2014/main" xmlns="" id="{08C305AC-5336-4810-8C8C-5EF6E93FDDFA}"/>
              </a:ext>
            </a:extLst>
          </p:cNvPr>
          <p:cNvSpPr/>
          <p:nvPr/>
        </p:nvSpPr>
        <p:spPr>
          <a:xfrm>
            <a:off x="579024" y="1634686"/>
            <a:ext cx="112413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MUNICIPIO: </a:t>
            </a:r>
            <a:r>
              <a:rPr lang="es-CO" sz="2000" dirty="0">
                <a:latin typeface="Arial" pitchFamily="34" charset="0"/>
                <a:cs typeface="Arial" pitchFamily="34" charset="0"/>
              </a:rPr>
              <a:t>ZONA BANANERA  </a:t>
            </a:r>
          </a:p>
          <a:p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DESCRIPCIÓN: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L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ote con dimensiones de 70 x 60 el cual tiene escritura y está en venta, allí buscan que se construya o bien un parque infantil o bien una cancha de micro. Cuenta con respaldo de la comunidad. </a:t>
            </a:r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CO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BENEFICIARIOS TOTAL: </a:t>
            </a:r>
            <a:endParaRPr lang="es-CO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xmlns="" id="{1A9EC673-90A9-465D-BEA8-EBAAAFCDF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355316"/>
              </p:ext>
            </p:extLst>
          </p:nvPr>
        </p:nvGraphicFramePr>
        <p:xfrm>
          <a:off x="86753" y="4285337"/>
          <a:ext cx="11734901" cy="2327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6504">
                  <a:extLst>
                    <a:ext uri="{9D8B030D-6E8A-4147-A177-3AD203B41FA5}">
                      <a16:colId xmlns:a16="http://schemas.microsoft.com/office/drawing/2014/main" xmlns="" val="2932490815"/>
                    </a:ext>
                  </a:extLst>
                </a:gridCol>
                <a:gridCol w="5793468">
                  <a:extLst>
                    <a:ext uri="{9D8B030D-6E8A-4147-A177-3AD203B41FA5}">
                      <a16:colId xmlns:a16="http://schemas.microsoft.com/office/drawing/2014/main" xmlns="" val="3572576567"/>
                    </a:ext>
                  </a:extLst>
                </a:gridCol>
                <a:gridCol w="3734929">
                  <a:extLst>
                    <a:ext uri="{9D8B030D-6E8A-4147-A177-3AD203B41FA5}">
                      <a16:colId xmlns:a16="http://schemas.microsoft.com/office/drawing/2014/main" xmlns="" val="3584768520"/>
                    </a:ext>
                  </a:extLst>
                </a:gridCol>
              </a:tblGrid>
              <a:tr h="5930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effectLst/>
                        </a:rPr>
                        <a:t>VALOR DE PROYECTO 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 err="1">
                          <a:effectLst/>
                        </a:rPr>
                        <a:t>Rev</a:t>
                      </a:r>
                      <a:r>
                        <a:rPr lang="es-CO" sz="1800" b="1" u="none" strike="noStrike" dirty="0">
                          <a:effectLst/>
                        </a:rPr>
                        <a:t>/</a:t>
                      </a:r>
                      <a:r>
                        <a:rPr lang="es-CO" sz="1800" b="1" u="none" strike="noStrike" dirty="0" err="1">
                          <a:effectLst/>
                        </a:rPr>
                        <a:t>Mov</a:t>
                      </a:r>
                      <a:r>
                        <a:rPr lang="es-CO" sz="1800" b="1" u="none" strike="noStrike" dirty="0">
                          <a:effectLst/>
                        </a:rPr>
                        <a:t>/programa/proyecto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Proyecto</a:t>
                      </a:r>
                      <a:r>
                        <a:rPr lang="es-CO" sz="18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de Libre inversión con el que coincide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7559133"/>
                  </a:ext>
                </a:extLst>
              </a:tr>
              <a:tr h="14812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s-C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  <a:r>
                        <a:rPr lang="es-CO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adjuntó presupuesto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 DE</a:t>
                      </a:r>
                      <a:r>
                        <a:rPr lang="es-E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LA EQUIDAD</a:t>
                      </a:r>
                    </a:p>
                    <a:p>
                      <a:pPr algn="just" fontAlgn="ctr"/>
                      <a:r>
                        <a:rPr lang="es-E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Movilización 1.4 “renace la cultura y el deporte”, programa 1.4.2 “Cambio Por el deporte y la recreación”, en su proyecto 1.4.2.3 "parques de la equidad y la </a:t>
                      </a:r>
                      <a:r>
                        <a:rPr lang="es-E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alegria</a:t>
                      </a:r>
                      <a:r>
                        <a:rPr lang="es-E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"  Acción 1.4.2.3.5" Gestionar la construcción y/o intervención de (8) Parques de la Equidad y la Alegría"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No Existe un proyecto en el que encaje la propuesta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08644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5123543" y="3774833"/>
            <a:ext cx="4615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s-ES" sz="2000" b="1" dirty="0"/>
              <a:t>FIRMAS</a:t>
            </a:r>
            <a:r>
              <a:rPr lang="es-ES" dirty="0"/>
              <a:t>: 48</a:t>
            </a:r>
            <a:endParaRPr lang="es-ES" b="1" dirty="0"/>
          </a:p>
        </p:txBody>
      </p:sp>
      <p:sp>
        <p:nvSpPr>
          <p:cNvPr id="15" name="14 Rectángulo"/>
          <p:cNvSpPr/>
          <p:nvPr/>
        </p:nvSpPr>
        <p:spPr>
          <a:xfrm>
            <a:off x="0" y="8204"/>
            <a:ext cx="1741951" cy="7175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" name="Imagen 16">
            <a:extLst>
              <a:ext uri="{FF2B5EF4-FFF2-40B4-BE49-F238E27FC236}">
                <a16:creationId xmlns:a16="http://schemas.microsoft.com/office/drawing/2014/main" xmlns="" id="{2890F085-B1D6-6C45-9DB9-76940C6F63E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6" t="21544" r="23214" b="26447"/>
          <a:stretch/>
        </p:blipFill>
        <p:spPr>
          <a:xfrm>
            <a:off x="58530" y="-6310"/>
            <a:ext cx="1509013" cy="722922"/>
          </a:xfrm>
          <a:prstGeom prst="rect">
            <a:avLst/>
          </a:prstGeom>
        </p:spPr>
      </p:pic>
      <p:sp>
        <p:nvSpPr>
          <p:cNvPr id="13" name="12 CuadroTexto"/>
          <p:cNvSpPr txBox="1"/>
          <p:nvPr/>
        </p:nvSpPr>
        <p:spPr>
          <a:xfrm>
            <a:off x="7585114" y="3774833"/>
            <a:ext cx="35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Puntuación PP:  2,75   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40330190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3704" y="-17294"/>
            <a:ext cx="2684018" cy="947764"/>
          </a:xfrm>
          <a:prstGeom prst="rect">
            <a:avLst/>
          </a:prstGeom>
        </p:spPr>
      </p:pic>
      <p:sp>
        <p:nvSpPr>
          <p:cNvPr id="8" name="7 Flecha derecha"/>
          <p:cNvSpPr/>
          <p:nvPr/>
        </p:nvSpPr>
        <p:spPr>
          <a:xfrm>
            <a:off x="5858516" y="1946654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31 Flecha derecha"/>
          <p:cNvSpPr/>
          <p:nvPr/>
        </p:nvSpPr>
        <p:spPr>
          <a:xfrm>
            <a:off x="6216702" y="2133791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xmlns="" id="{822629DC-821D-486E-A50A-95EF5F5F00F4}"/>
              </a:ext>
            </a:extLst>
          </p:cNvPr>
          <p:cNvGrpSpPr/>
          <p:nvPr/>
        </p:nvGrpSpPr>
        <p:grpSpPr>
          <a:xfrm>
            <a:off x="1681817" y="930470"/>
            <a:ext cx="8828366" cy="739388"/>
            <a:chOff x="429317" y="358573"/>
            <a:chExt cx="10929459" cy="1346851"/>
          </a:xfrm>
          <a:scene3d>
            <a:camera prst="orthographicFront"/>
            <a:lightRig rig="flat" dir="t"/>
          </a:scene3d>
        </p:grpSpPr>
        <p:sp>
          <p:nvSpPr>
            <p:cNvPr id="26" name="Rectángulo: esquinas redondeadas 25">
              <a:extLst>
                <a:ext uri="{FF2B5EF4-FFF2-40B4-BE49-F238E27FC236}">
                  <a16:creationId xmlns:a16="http://schemas.microsoft.com/office/drawing/2014/main" xmlns="" id="{A74EA909-366A-4058-9483-0AD501A0FEE0}"/>
                </a:ext>
              </a:extLst>
            </p:cNvPr>
            <p:cNvSpPr/>
            <p:nvPr/>
          </p:nvSpPr>
          <p:spPr>
            <a:xfrm>
              <a:off x="429318" y="358573"/>
              <a:ext cx="10929458" cy="1346851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ctángulo: esquinas redondeadas 4">
              <a:extLst>
                <a:ext uri="{FF2B5EF4-FFF2-40B4-BE49-F238E27FC236}">
                  <a16:creationId xmlns:a16="http://schemas.microsoft.com/office/drawing/2014/main" xmlns="" id="{0B1A1EA7-415C-45E2-B96E-5D78B7AA97E1}"/>
                </a:ext>
              </a:extLst>
            </p:cNvPr>
            <p:cNvSpPr txBox="1"/>
            <p:nvPr/>
          </p:nvSpPr>
          <p:spPr>
            <a:xfrm>
              <a:off x="429317" y="411218"/>
              <a:ext cx="10797962" cy="121535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3600" b="1" dirty="0"/>
                <a:t>E</a:t>
              </a:r>
              <a:r>
                <a:rPr lang="es-CO" sz="4000" b="1" dirty="0"/>
                <a:t>co barrios del cambio</a:t>
              </a:r>
              <a:endParaRPr lang="es-CO" sz="3200" b="1" kern="1200" dirty="0"/>
            </a:p>
          </p:txBody>
        </p:sp>
      </p:grpSp>
      <p:sp>
        <p:nvSpPr>
          <p:cNvPr id="34" name="Rectángulo 33">
            <a:extLst>
              <a:ext uri="{FF2B5EF4-FFF2-40B4-BE49-F238E27FC236}">
                <a16:creationId xmlns:a16="http://schemas.microsoft.com/office/drawing/2014/main" xmlns="" id="{08C305AC-5336-4810-8C8C-5EF6E93FDDFA}"/>
              </a:ext>
            </a:extLst>
          </p:cNvPr>
          <p:cNvSpPr/>
          <p:nvPr/>
        </p:nvSpPr>
        <p:spPr>
          <a:xfrm>
            <a:off x="333518" y="1728794"/>
            <a:ext cx="112413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MUNICIPIO: </a:t>
            </a:r>
            <a:r>
              <a:rPr lang="es-CO" sz="2000" dirty="0">
                <a:latin typeface="Arial" pitchFamily="34" charset="0"/>
                <a:cs typeface="Arial" pitchFamily="34" charset="0"/>
              </a:rPr>
              <a:t>El PIÑÓN</a:t>
            </a:r>
            <a:endParaRPr lang="es-CO" sz="2000" b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DESCRIPCIÓN: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Capacitación en clasificación de residuos sólidos apoyado en el establecimiento de eco-stand (entre 4 y 6) donde se cambie residuo por comida. Impulsando con ello la economía circular.</a:t>
            </a:r>
          </a:p>
          <a:p>
            <a:endParaRPr lang="es-CO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CO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BENEFICIARIOS TOTAL: </a:t>
            </a:r>
            <a:r>
              <a:rPr lang="es-CO" sz="2000" dirty="0">
                <a:latin typeface="Arial" pitchFamily="34" charset="0"/>
                <a:cs typeface="Arial" pitchFamily="34" charset="0"/>
              </a:rPr>
              <a:t>1000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CO" sz="20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es-CO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xmlns="" id="{1A9EC673-90A9-465D-BEA8-EBAAAFCDF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237436"/>
              </p:ext>
            </p:extLst>
          </p:nvPr>
        </p:nvGraphicFramePr>
        <p:xfrm>
          <a:off x="86753" y="4226829"/>
          <a:ext cx="11734901" cy="2327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46536">
                  <a:extLst>
                    <a:ext uri="{9D8B030D-6E8A-4147-A177-3AD203B41FA5}">
                      <a16:colId xmlns:a16="http://schemas.microsoft.com/office/drawing/2014/main" xmlns="" val="2932490815"/>
                    </a:ext>
                  </a:extLst>
                </a:gridCol>
                <a:gridCol w="4354994">
                  <a:extLst>
                    <a:ext uri="{9D8B030D-6E8A-4147-A177-3AD203B41FA5}">
                      <a16:colId xmlns:a16="http://schemas.microsoft.com/office/drawing/2014/main" xmlns="" val="3572576567"/>
                    </a:ext>
                  </a:extLst>
                </a:gridCol>
                <a:gridCol w="3933371">
                  <a:extLst>
                    <a:ext uri="{9D8B030D-6E8A-4147-A177-3AD203B41FA5}">
                      <a16:colId xmlns:a16="http://schemas.microsoft.com/office/drawing/2014/main" xmlns="" val="3584768520"/>
                    </a:ext>
                  </a:extLst>
                </a:gridCol>
              </a:tblGrid>
              <a:tr h="5930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effectLst/>
                        </a:rPr>
                        <a:t>VALOR DE PROYECTO 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 err="1">
                          <a:effectLst/>
                        </a:rPr>
                        <a:t>Rev</a:t>
                      </a:r>
                      <a:r>
                        <a:rPr lang="es-CO" sz="1800" b="1" u="none" strike="noStrike" dirty="0">
                          <a:effectLst/>
                        </a:rPr>
                        <a:t>/</a:t>
                      </a:r>
                      <a:r>
                        <a:rPr lang="es-CO" sz="1800" b="1" u="none" strike="noStrike" dirty="0" err="1">
                          <a:effectLst/>
                        </a:rPr>
                        <a:t>Mov</a:t>
                      </a:r>
                      <a:r>
                        <a:rPr lang="es-CO" sz="1800" b="1" u="none" strike="noStrike" dirty="0">
                          <a:effectLst/>
                        </a:rPr>
                        <a:t>/programa/proyecto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Proyecto</a:t>
                      </a:r>
                      <a:r>
                        <a:rPr lang="es-CO" sz="18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de Libre inversión con el que coincide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7559133"/>
                  </a:ext>
                </a:extLst>
              </a:tr>
              <a:tr h="14812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$ 18.000.000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 AMBIENTAL</a:t>
                      </a:r>
                    </a:p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Movilización 2.1 “renace el agua y la naturaleza”, programa 2.1.2 “Cambio de gestión y </a:t>
                      </a:r>
                      <a:r>
                        <a:rPr lang="es-E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resiliencia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”, en su proyecto 2.1.2.2 </a:t>
                      </a:r>
                      <a:r>
                        <a:rPr lang="es-E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desplastifica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y cambia”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 para fortalecer procesos sociales de reciclaje en especial en gestión integral de residuos plásticos 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08644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$ 72.000.000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5588000" y="3513898"/>
            <a:ext cx="4615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s-ES" sz="2000" b="1" dirty="0"/>
              <a:t>FIRMAS</a:t>
            </a:r>
            <a:r>
              <a:rPr lang="es-ES" dirty="0"/>
              <a:t>: NO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0" y="18990"/>
            <a:ext cx="1741951" cy="7792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" name="Imagen 16">
            <a:extLst>
              <a:ext uri="{FF2B5EF4-FFF2-40B4-BE49-F238E27FC236}">
                <a16:creationId xmlns:a16="http://schemas.microsoft.com/office/drawing/2014/main" xmlns="" id="{2890F085-B1D6-6C45-9DB9-76940C6F63E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6" t="21544" r="23214" b="26447"/>
          <a:stretch/>
        </p:blipFill>
        <p:spPr>
          <a:xfrm>
            <a:off x="58530" y="-17294"/>
            <a:ext cx="1683421" cy="806476"/>
          </a:xfrm>
          <a:prstGeom prst="rect">
            <a:avLst/>
          </a:prstGeom>
        </p:spPr>
      </p:pic>
      <p:sp>
        <p:nvSpPr>
          <p:cNvPr id="13" name="12 CuadroTexto"/>
          <p:cNvSpPr txBox="1"/>
          <p:nvPr/>
        </p:nvSpPr>
        <p:spPr>
          <a:xfrm>
            <a:off x="7707907" y="3564180"/>
            <a:ext cx="35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Puntuación PP: 3,3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3368860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9086" y="-17732"/>
            <a:ext cx="2438636" cy="861117"/>
          </a:xfrm>
          <a:prstGeom prst="rect">
            <a:avLst/>
          </a:prstGeom>
        </p:spPr>
      </p:pic>
      <p:sp>
        <p:nvSpPr>
          <p:cNvPr id="8" name="7 Flecha derecha"/>
          <p:cNvSpPr/>
          <p:nvPr/>
        </p:nvSpPr>
        <p:spPr>
          <a:xfrm>
            <a:off x="5858516" y="1946654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31 Flecha derecha"/>
          <p:cNvSpPr/>
          <p:nvPr/>
        </p:nvSpPr>
        <p:spPr>
          <a:xfrm>
            <a:off x="6216702" y="2133791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xmlns="" id="{822629DC-821D-486E-A50A-95EF5F5F00F4}"/>
              </a:ext>
            </a:extLst>
          </p:cNvPr>
          <p:cNvGrpSpPr/>
          <p:nvPr/>
        </p:nvGrpSpPr>
        <p:grpSpPr>
          <a:xfrm>
            <a:off x="1506820" y="385764"/>
            <a:ext cx="8641805" cy="1550338"/>
            <a:chOff x="429318" y="-21857"/>
            <a:chExt cx="11161319" cy="2185800"/>
          </a:xfrm>
          <a:scene3d>
            <a:camera prst="orthographicFront"/>
            <a:lightRig rig="flat" dir="t"/>
          </a:scene3d>
        </p:grpSpPr>
        <p:sp>
          <p:nvSpPr>
            <p:cNvPr id="26" name="Rectángulo: esquinas redondeadas 25">
              <a:extLst>
                <a:ext uri="{FF2B5EF4-FFF2-40B4-BE49-F238E27FC236}">
                  <a16:creationId xmlns:a16="http://schemas.microsoft.com/office/drawing/2014/main" xmlns="" id="{A74EA909-366A-4058-9483-0AD501A0FEE0}"/>
                </a:ext>
              </a:extLst>
            </p:cNvPr>
            <p:cNvSpPr/>
            <p:nvPr/>
          </p:nvSpPr>
          <p:spPr>
            <a:xfrm>
              <a:off x="429318" y="358573"/>
              <a:ext cx="10929458" cy="1346851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ctángulo: esquinas redondeadas 4">
              <a:extLst>
                <a:ext uri="{FF2B5EF4-FFF2-40B4-BE49-F238E27FC236}">
                  <a16:creationId xmlns:a16="http://schemas.microsoft.com/office/drawing/2014/main" xmlns="" id="{0B1A1EA7-415C-45E2-B96E-5D78B7AA97E1}"/>
                </a:ext>
              </a:extLst>
            </p:cNvPr>
            <p:cNvSpPr txBox="1"/>
            <p:nvPr/>
          </p:nvSpPr>
          <p:spPr>
            <a:xfrm>
              <a:off x="792676" y="-21857"/>
              <a:ext cx="10797961" cy="21858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800" b="1" dirty="0" smtClean="0"/>
                <a:t>Construcción </a:t>
              </a:r>
              <a:r>
                <a:rPr lang="es-ES" sz="2800" b="1" dirty="0"/>
                <a:t>del parque de </a:t>
              </a:r>
              <a:r>
                <a:rPr lang="es-ES" sz="2800" b="1" dirty="0" smtClean="0"/>
                <a:t>recreación </a:t>
              </a:r>
              <a:r>
                <a:rPr lang="es-ES" sz="2800" b="1" dirty="0"/>
                <a:t>villa L</a:t>
              </a:r>
              <a:r>
                <a:rPr lang="es-ES" sz="2800" b="1" dirty="0" smtClean="0"/>
                <a:t>ily </a:t>
              </a:r>
              <a:r>
                <a:rPr lang="es-ES" sz="2800" b="1" dirty="0"/>
                <a:t>del municipio</a:t>
              </a:r>
              <a:endParaRPr lang="es-CO" sz="2400" b="1" kern="1200" dirty="0"/>
            </a:p>
          </p:txBody>
        </p:sp>
      </p:grpSp>
      <p:sp>
        <p:nvSpPr>
          <p:cNvPr id="34" name="Rectángulo 33">
            <a:extLst>
              <a:ext uri="{FF2B5EF4-FFF2-40B4-BE49-F238E27FC236}">
                <a16:creationId xmlns:a16="http://schemas.microsoft.com/office/drawing/2014/main" xmlns="" id="{08C305AC-5336-4810-8C8C-5EF6E93FDDFA}"/>
              </a:ext>
            </a:extLst>
          </p:cNvPr>
          <p:cNvSpPr/>
          <p:nvPr/>
        </p:nvSpPr>
        <p:spPr>
          <a:xfrm>
            <a:off x="579024" y="1634686"/>
            <a:ext cx="112413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MUNICIPIO: </a:t>
            </a:r>
            <a:r>
              <a:rPr lang="es-CO" sz="2000" dirty="0">
                <a:latin typeface="Arial" pitchFamily="34" charset="0"/>
                <a:cs typeface="Arial" pitchFamily="34" charset="0"/>
              </a:rPr>
              <a:t>CHIBOLO</a:t>
            </a:r>
          </a:p>
          <a:p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DESCRIPCIÓN: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Capacitación en clasificación de residuos sólidos apoyado en el establecimiento de eco-stand donde se cambie residuo por comida. Impulsando con ello la economía circular. </a:t>
            </a:r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CO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BENEFICIARIOS TOTAL: 150 </a:t>
            </a:r>
            <a:endParaRPr lang="es-CO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xmlns="" id="{1A9EC673-90A9-465D-BEA8-EBAAAFCDF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122368"/>
              </p:ext>
            </p:extLst>
          </p:nvPr>
        </p:nvGraphicFramePr>
        <p:xfrm>
          <a:off x="86753" y="4285337"/>
          <a:ext cx="11734901" cy="2327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6504">
                  <a:extLst>
                    <a:ext uri="{9D8B030D-6E8A-4147-A177-3AD203B41FA5}">
                      <a16:colId xmlns:a16="http://schemas.microsoft.com/office/drawing/2014/main" xmlns="" val="2932490815"/>
                    </a:ext>
                  </a:extLst>
                </a:gridCol>
                <a:gridCol w="5793468">
                  <a:extLst>
                    <a:ext uri="{9D8B030D-6E8A-4147-A177-3AD203B41FA5}">
                      <a16:colId xmlns:a16="http://schemas.microsoft.com/office/drawing/2014/main" xmlns="" val="3572576567"/>
                    </a:ext>
                  </a:extLst>
                </a:gridCol>
                <a:gridCol w="3734929">
                  <a:extLst>
                    <a:ext uri="{9D8B030D-6E8A-4147-A177-3AD203B41FA5}">
                      <a16:colId xmlns:a16="http://schemas.microsoft.com/office/drawing/2014/main" xmlns="" val="3584768520"/>
                    </a:ext>
                  </a:extLst>
                </a:gridCol>
              </a:tblGrid>
              <a:tr h="5930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effectLst/>
                        </a:rPr>
                        <a:t>VALOR DE PROYECTO 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 err="1">
                          <a:effectLst/>
                        </a:rPr>
                        <a:t>Rev</a:t>
                      </a:r>
                      <a:r>
                        <a:rPr lang="es-CO" sz="1800" b="1" u="none" strike="noStrike" dirty="0">
                          <a:effectLst/>
                        </a:rPr>
                        <a:t>/</a:t>
                      </a:r>
                      <a:r>
                        <a:rPr lang="es-CO" sz="1800" b="1" u="none" strike="noStrike" dirty="0" err="1">
                          <a:effectLst/>
                        </a:rPr>
                        <a:t>Mov</a:t>
                      </a:r>
                      <a:r>
                        <a:rPr lang="es-CO" sz="1800" b="1" u="none" strike="noStrike" dirty="0">
                          <a:effectLst/>
                        </a:rPr>
                        <a:t>/programa/proyecto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Proyecto</a:t>
                      </a:r>
                      <a:r>
                        <a:rPr lang="es-CO" sz="18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de Libre inversión con el que coincide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7559133"/>
                  </a:ext>
                </a:extLst>
              </a:tr>
              <a:tr h="14812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$58.000.000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 DE</a:t>
                      </a:r>
                      <a:r>
                        <a:rPr lang="es-E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LA EQUIDAD</a:t>
                      </a:r>
                    </a:p>
                    <a:p>
                      <a:pPr algn="just" fontAlgn="ctr"/>
                      <a:r>
                        <a:rPr lang="es-E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Movilización 1.4 “renace la cultura y el deporte”, programa 1.4.2 “Cambio Por el deporte y la recreación”, en su proyecto 1.4.2.3 "parques de la equidad y la </a:t>
                      </a:r>
                      <a:r>
                        <a:rPr lang="es-E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alegria</a:t>
                      </a:r>
                      <a:r>
                        <a:rPr lang="es-E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"  Acción 1.4.2.3.5" Gestionar la construcción y/o intervención de (8) Parques de la Equidad y la Alegría"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No Existe un proyecto en el que encaje la propuesta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08644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5123543" y="3789121"/>
            <a:ext cx="4615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s-ES" sz="2000" b="1" dirty="0"/>
              <a:t>FIRMAS</a:t>
            </a:r>
            <a:r>
              <a:rPr lang="es-ES" dirty="0"/>
              <a:t>: 66</a:t>
            </a:r>
            <a:endParaRPr lang="es-ES" b="1" dirty="0"/>
          </a:p>
        </p:txBody>
      </p:sp>
      <p:sp>
        <p:nvSpPr>
          <p:cNvPr id="15" name="14 Rectángulo"/>
          <p:cNvSpPr/>
          <p:nvPr/>
        </p:nvSpPr>
        <p:spPr>
          <a:xfrm>
            <a:off x="0" y="8204"/>
            <a:ext cx="1741951" cy="7175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" name="Imagen 16">
            <a:extLst>
              <a:ext uri="{FF2B5EF4-FFF2-40B4-BE49-F238E27FC236}">
                <a16:creationId xmlns:a16="http://schemas.microsoft.com/office/drawing/2014/main" xmlns="" id="{2890F085-B1D6-6C45-9DB9-76940C6F63E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6" t="21544" r="23214" b="26447"/>
          <a:stretch/>
        </p:blipFill>
        <p:spPr>
          <a:xfrm>
            <a:off x="58530" y="-6310"/>
            <a:ext cx="1509013" cy="722922"/>
          </a:xfrm>
          <a:prstGeom prst="rect">
            <a:avLst/>
          </a:prstGeom>
        </p:spPr>
      </p:pic>
      <p:sp>
        <p:nvSpPr>
          <p:cNvPr id="13" name="12 CuadroTexto"/>
          <p:cNvSpPr txBox="1"/>
          <p:nvPr/>
        </p:nvSpPr>
        <p:spPr>
          <a:xfrm>
            <a:off x="7707907" y="3796606"/>
            <a:ext cx="35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Puntuación PP: 2,8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7616999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9086" y="-17732"/>
            <a:ext cx="2438636" cy="861117"/>
          </a:xfrm>
          <a:prstGeom prst="rect">
            <a:avLst/>
          </a:prstGeom>
        </p:spPr>
      </p:pic>
      <p:sp>
        <p:nvSpPr>
          <p:cNvPr id="8" name="7 Flecha derecha"/>
          <p:cNvSpPr/>
          <p:nvPr/>
        </p:nvSpPr>
        <p:spPr>
          <a:xfrm>
            <a:off x="5858516" y="1946654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31 Flecha derecha"/>
          <p:cNvSpPr/>
          <p:nvPr/>
        </p:nvSpPr>
        <p:spPr>
          <a:xfrm>
            <a:off x="6216702" y="2133791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xmlns="" id="{822629DC-821D-486E-A50A-95EF5F5F00F4}"/>
              </a:ext>
            </a:extLst>
          </p:cNvPr>
          <p:cNvGrpSpPr/>
          <p:nvPr/>
        </p:nvGrpSpPr>
        <p:grpSpPr>
          <a:xfrm>
            <a:off x="1506820" y="8204"/>
            <a:ext cx="8654131" cy="1744151"/>
            <a:chOff x="429318" y="-554173"/>
            <a:chExt cx="11177239" cy="2459054"/>
          </a:xfrm>
          <a:scene3d>
            <a:camera prst="orthographicFront"/>
            <a:lightRig rig="flat" dir="t"/>
          </a:scene3d>
        </p:grpSpPr>
        <p:sp>
          <p:nvSpPr>
            <p:cNvPr id="26" name="Rectángulo: esquinas redondeadas 25">
              <a:extLst>
                <a:ext uri="{FF2B5EF4-FFF2-40B4-BE49-F238E27FC236}">
                  <a16:creationId xmlns:a16="http://schemas.microsoft.com/office/drawing/2014/main" xmlns="" id="{A74EA909-366A-4058-9483-0AD501A0FEE0}"/>
                </a:ext>
              </a:extLst>
            </p:cNvPr>
            <p:cNvSpPr/>
            <p:nvPr/>
          </p:nvSpPr>
          <p:spPr>
            <a:xfrm>
              <a:off x="429318" y="358573"/>
              <a:ext cx="10929458" cy="1346851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ctángulo: esquinas redondeadas 4">
              <a:extLst>
                <a:ext uri="{FF2B5EF4-FFF2-40B4-BE49-F238E27FC236}">
                  <a16:creationId xmlns:a16="http://schemas.microsoft.com/office/drawing/2014/main" xmlns="" id="{0B1A1EA7-415C-45E2-B96E-5D78B7AA97E1}"/>
                </a:ext>
              </a:extLst>
            </p:cNvPr>
            <p:cNvSpPr txBox="1"/>
            <p:nvPr/>
          </p:nvSpPr>
          <p:spPr>
            <a:xfrm>
              <a:off x="808596" y="-554173"/>
              <a:ext cx="10797961" cy="245905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2800" b="1" dirty="0"/>
            </a:p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800" b="1" dirty="0"/>
                <a:t>Pavimentación de la carrera 12: cambiar para dignificar</a:t>
              </a:r>
              <a:endParaRPr lang="es-CO" sz="2400" b="1" kern="1200" dirty="0"/>
            </a:p>
          </p:txBody>
        </p:sp>
      </p:grpSp>
      <p:sp>
        <p:nvSpPr>
          <p:cNvPr id="34" name="Rectángulo 33">
            <a:extLst>
              <a:ext uri="{FF2B5EF4-FFF2-40B4-BE49-F238E27FC236}">
                <a16:creationId xmlns:a16="http://schemas.microsoft.com/office/drawing/2014/main" xmlns="" id="{08C305AC-5336-4810-8C8C-5EF6E93FDDFA}"/>
              </a:ext>
            </a:extLst>
          </p:cNvPr>
          <p:cNvSpPr/>
          <p:nvPr/>
        </p:nvSpPr>
        <p:spPr>
          <a:xfrm>
            <a:off x="579024" y="1634686"/>
            <a:ext cx="112413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MUNICIPIO: </a:t>
            </a:r>
            <a:r>
              <a:rPr lang="es-CO" sz="2000" dirty="0">
                <a:latin typeface="Arial" pitchFamily="34" charset="0"/>
                <a:cs typeface="Arial" pitchFamily="34" charset="0"/>
              </a:rPr>
              <a:t>ARIGUANÍ </a:t>
            </a:r>
          </a:p>
          <a:p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DESCRIPCIÓN: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Pavimentación de calle 170 metros de largo por 5 metros de ancho, ubicada en carrera 12#1b. El lugar tiene una pendiente pronunciada por lo que podría complicarse la construcción.</a:t>
            </a:r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CO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BENEFICIARIOS TOTAL: 250</a:t>
            </a:r>
            <a:endParaRPr lang="es-CO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xmlns="" id="{1A9EC673-90A9-465D-BEA8-EBAAAFCDF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331984"/>
              </p:ext>
            </p:extLst>
          </p:nvPr>
        </p:nvGraphicFramePr>
        <p:xfrm>
          <a:off x="86753" y="4285337"/>
          <a:ext cx="11734901" cy="2327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6504">
                  <a:extLst>
                    <a:ext uri="{9D8B030D-6E8A-4147-A177-3AD203B41FA5}">
                      <a16:colId xmlns:a16="http://schemas.microsoft.com/office/drawing/2014/main" xmlns="" val="2932490815"/>
                    </a:ext>
                  </a:extLst>
                </a:gridCol>
                <a:gridCol w="5793468">
                  <a:extLst>
                    <a:ext uri="{9D8B030D-6E8A-4147-A177-3AD203B41FA5}">
                      <a16:colId xmlns:a16="http://schemas.microsoft.com/office/drawing/2014/main" xmlns="" val="3572576567"/>
                    </a:ext>
                  </a:extLst>
                </a:gridCol>
                <a:gridCol w="3734929">
                  <a:extLst>
                    <a:ext uri="{9D8B030D-6E8A-4147-A177-3AD203B41FA5}">
                      <a16:colId xmlns:a16="http://schemas.microsoft.com/office/drawing/2014/main" xmlns="" val="3584768520"/>
                    </a:ext>
                  </a:extLst>
                </a:gridCol>
              </a:tblGrid>
              <a:tr h="5930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effectLst/>
                        </a:rPr>
                        <a:t>VALOR DE PROYECTO 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 err="1">
                          <a:effectLst/>
                        </a:rPr>
                        <a:t>Rev</a:t>
                      </a:r>
                      <a:r>
                        <a:rPr lang="es-CO" sz="1800" b="1" u="none" strike="noStrike" dirty="0">
                          <a:effectLst/>
                        </a:rPr>
                        <a:t>/</a:t>
                      </a:r>
                      <a:r>
                        <a:rPr lang="es-CO" sz="1800" b="1" u="none" strike="noStrike" dirty="0" err="1">
                          <a:effectLst/>
                        </a:rPr>
                        <a:t>Mov</a:t>
                      </a:r>
                      <a:r>
                        <a:rPr lang="es-CO" sz="1800" b="1" u="none" strike="noStrike" dirty="0">
                          <a:effectLst/>
                        </a:rPr>
                        <a:t>/programa/proyecto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Proyecto</a:t>
                      </a:r>
                      <a:r>
                        <a:rPr lang="es-CO" sz="18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de Libre inversión con el que coincide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7559133"/>
                  </a:ext>
                </a:extLst>
              </a:tr>
              <a:tr h="14812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$60.000.000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  <a:r>
                        <a:rPr lang="es-E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IDENTIFICADA</a:t>
                      </a:r>
                      <a:endParaRPr lang="es-E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No Existe un proyecto en el que encaje la propuesta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08644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5123543" y="3789121"/>
            <a:ext cx="4615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s-ES" sz="2000" b="1" dirty="0"/>
              <a:t>FIRMAS</a:t>
            </a:r>
            <a:r>
              <a:rPr lang="es-ES" dirty="0"/>
              <a:t>: NO</a:t>
            </a:r>
            <a:endParaRPr lang="es-ES" b="1" dirty="0"/>
          </a:p>
        </p:txBody>
      </p:sp>
      <p:sp>
        <p:nvSpPr>
          <p:cNvPr id="15" name="14 Rectángulo"/>
          <p:cNvSpPr/>
          <p:nvPr/>
        </p:nvSpPr>
        <p:spPr>
          <a:xfrm>
            <a:off x="0" y="8204"/>
            <a:ext cx="1741951" cy="7175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" name="Imagen 16">
            <a:extLst>
              <a:ext uri="{FF2B5EF4-FFF2-40B4-BE49-F238E27FC236}">
                <a16:creationId xmlns:a16="http://schemas.microsoft.com/office/drawing/2014/main" xmlns="" id="{2890F085-B1D6-6C45-9DB9-76940C6F63E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6" t="21544" r="23214" b="26447"/>
          <a:stretch/>
        </p:blipFill>
        <p:spPr>
          <a:xfrm>
            <a:off x="58530" y="-6310"/>
            <a:ext cx="1509013" cy="722922"/>
          </a:xfrm>
          <a:prstGeom prst="rect">
            <a:avLst/>
          </a:prstGeom>
        </p:spPr>
      </p:pic>
      <p:sp>
        <p:nvSpPr>
          <p:cNvPr id="13" name="12 CuadroTexto"/>
          <p:cNvSpPr txBox="1"/>
          <p:nvPr/>
        </p:nvSpPr>
        <p:spPr>
          <a:xfrm>
            <a:off x="7707907" y="3796606"/>
            <a:ext cx="35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Puntuación PP: 3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639869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9086" y="-17732"/>
            <a:ext cx="2438636" cy="861117"/>
          </a:xfrm>
          <a:prstGeom prst="rect">
            <a:avLst/>
          </a:prstGeom>
        </p:spPr>
      </p:pic>
      <p:sp>
        <p:nvSpPr>
          <p:cNvPr id="8" name="7 Flecha derecha"/>
          <p:cNvSpPr/>
          <p:nvPr/>
        </p:nvSpPr>
        <p:spPr>
          <a:xfrm>
            <a:off x="5858516" y="1946654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31 Flecha derecha"/>
          <p:cNvSpPr/>
          <p:nvPr/>
        </p:nvSpPr>
        <p:spPr>
          <a:xfrm>
            <a:off x="6216702" y="2133791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xmlns="" id="{822629DC-821D-486E-A50A-95EF5F5F00F4}"/>
              </a:ext>
            </a:extLst>
          </p:cNvPr>
          <p:cNvGrpSpPr/>
          <p:nvPr/>
        </p:nvGrpSpPr>
        <p:grpSpPr>
          <a:xfrm>
            <a:off x="813036" y="642363"/>
            <a:ext cx="10987077" cy="1401064"/>
            <a:chOff x="341876" y="214616"/>
            <a:chExt cx="11016900" cy="1770183"/>
          </a:xfrm>
          <a:scene3d>
            <a:camera prst="orthographicFront"/>
            <a:lightRig rig="flat" dir="t"/>
          </a:scene3d>
        </p:grpSpPr>
        <p:sp>
          <p:nvSpPr>
            <p:cNvPr id="26" name="Rectángulo: esquinas redondeadas 25">
              <a:extLst>
                <a:ext uri="{FF2B5EF4-FFF2-40B4-BE49-F238E27FC236}">
                  <a16:creationId xmlns:a16="http://schemas.microsoft.com/office/drawing/2014/main" xmlns="" id="{A74EA909-366A-4058-9483-0AD501A0FEE0}"/>
                </a:ext>
              </a:extLst>
            </p:cNvPr>
            <p:cNvSpPr/>
            <p:nvPr/>
          </p:nvSpPr>
          <p:spPr>
            <a:xfrm>
              <a:off x="429318" y="358573"/>
              <a:ext cx="10929458" cy="1346851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ctángulo: esquinas redondeadas 4">
              <a:extLst>
                <a:ext uri="{FF2B5EF4-FFF2-40B4-BE49-F238E27FC236}">
                  <a16:creationId xmlns:a16="http://schemas.microsoft.com/office/drawing/2014/main" xmlns="" id="{0B1A1EA7-415C-45E2-B96E-5D78B7AA97E1}"/>
                </a:ext>
              </a:extLst>
            </p:cNvPr>
            <p:cNvSpPr txBox="1"/>
            <p:nvPr/>
          </p:nvSpPr>
          <p:spPr>
            <a:xfrm>
              <a:off x="341876" y="214616"/>
              <a:ext cx="10797962" cy="177018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3600" b="1" dirty="0"/>
                <a:t> Formación en belleza integral y bioseguridad en madres cabeza de hogar del Municipio de Concordia</a:t>
              </a:r>
              <a:endParaRPr lang="es-CO" sz="3200" b="1" kern="1200" dirty="0"/>
            </a:p>
          </p:txBody>
        </p:sp>
      </p:grpSp>
      <p:sp>
        <p:nvSpPr>
          <p:cNvPr id="34" name="Rectángulo 33">
            <a:extLst>
              <a:ext uri="{FF2B5EF4-FFF2-40B4-BE49-F238E27FC236}">
                <a16:creationId xmlns:a16="http://schemas.microsoft.com/office/drawing/2014/main" xmlns="" id="{08C305AC-5336-4810-8C8C-5EF6E93FDDFA}"/>
              </a:ext>
            </a:extLst>
          </p:cNvPr>
          <p:cNvSpPr/>
          <p:nvPr/>
        </p:nvSpPr>
        <p:spPr>
          <a:xfrm>
            <a:off x="475314" y="2133791"/>
            <a:ext cx="112413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MUNICIPIO: </a:t>
            </a:r>
            <a:r>
              <a:rPr lang="es-CO" sz="2000" dirty="0">
                <a:latin typeface="Arial" pitchFamily="34" charset="0"/>
                <a:cs typeface="Arial" pitchFamily="34" charset="0"/>
              </a:rPr>
              <a:t>CONCORDIA </a:t>
            </a:r>
          </a:p>
          <a:p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DESCRIPCIÓN: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Programa de formación para mujeres cabeza de hogar en oficios referentes a la belleza. 120 horas + seguimiento a los emprendimientos que de allí surjan.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BENEFICIARIOS TOTAL:  100</a:t>
            </a:r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CO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xmlns="" id="{1A9EC673-90A9-465D-BEA8-EBAAAFCDF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647594"/>
              </p:ext>
            </p:extLst>
          </p:nvPr>
        </p:nvGraphicFramePr>
        <p:xfrm>
          <a:off x="86753" y="4313913"/>
          <a:ext cx="11734901" cy="2327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6504">
                  <a:extLst>
                    <a:ext uri="{9D8B030D-6E8A-4147-A177-3AD203B41FA5}">
                      <a16:colId xmlns:a16="http://schemas.microsoft.com/office/drawing/2014/main" xmlns="" val="2932490815"/>
                    </a:ext>
                  </a:extLst>
                </a:gridCol>
                <a:gridCol w="5595026">
                  <a:extLst>
                    <a:ext uri="{9D8B030D-6E8A-4147-A177-3AD203B41FA5}">
                      <a16:colId xmlns:a16="http://schemas.microsoft.com/office/drawing/2014/main" xmlns="" val="3572576567"/>
                    </a:ext>
                  </a:extLst>
                </a:gridCol>
                <a:gridCol w="3933371">
                  <a:extLst>
                    <a:ext uri="{9D8B030D-6E8A-4147-A177-3AD203B41FA5}">
                      <a16:colId xmlns:a16="http://schemas.microsoft.com/office/drawing/2014/main" xmlns="" val="3584768520"/>
                    </a:ext>
                  </a:extLst>
                </a:gridCol>
              </a:tblGrid>
              <a:tr h="5930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effectLst/>
                        </a:rPr>
                        <a:t>VALOR DE PROYECTO 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 err="1">
                          <a:effectLst/>
                        </a:rPr>
                        <a:t>Rev</a:t>
                      </a:r>
                      <a:r>
                        <a:rPr lang="es-CO" sz="1800" b="1" u="none" strike="noStrike" dirty="0">
                          <a:effectLst/>
                        </a:rPr>
                        <a:t>/</a:t>
                      </a:r>
                      <a:r>
                        <a:rPr lang="es-CO" sz="1800" b="1" u="none" strike="noStrike" dirty="0" err="1">
                          <a:effectLst/>
                        </a:rPr>
                        <a:t>Mov</a:t>
                      </a:r>
                      <a:r>
                        <a:rPr lang="es-CO" sz="1800" b="1" u="none" strike="noStrike" dirty="0">
                          <a:effectLst/>
                        </a:rPr>
                        <a:t>/programa/proyecto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Proyecto</a:t>
                      </a:r>
                      <a:r>
                        <a:rPr lang="es-CO" sz="18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de Libre inversión con el que coincide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7559133"/>
                  </a:ext>
                </a:extLst>
              </a:tr>
              <a:tr h="14812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$48.000.000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Revolución </a:t>
                      </a:r>
                      <a:r>
                        <a:rPr lang="es-E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del Empleo y la Productividad; </a:t>
                      </a:r>
                      <a:endParaRPr lang="es-ES" sz="16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fontAlgn="ctr"/>
                      <a:r>
                        <a:rPr lang="es-E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Movilización</a:t>
                      </a:r>
                      <a:r>
                        <a:rPr lang="es-E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: 3.1 Renace el Empleo y el </a:t>
                      </a:r>
                      <a:r>
                        <a:rPr lang="es-E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Turismo;Programa</a:t>
                      </a:r>
                      <a:r>
                        <a:rPr lang="es-E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: 3.1.1 Cambio en el Empleo, Emprendimiento y la Innovación; Proyecto: 3.1.1.2 Cambio en el Empleo y el Emprendimiento; 3.1.1.2.2 Brindar asistencia técnica a (500) emprendedores para la fortalecer y formalizar sus planes de negocio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Apoyo e impulso a nuevos emprendimientos para el fomento empresarial en el departamento del Magdalena.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08644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$157.915.687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5607008" y="3917606"/>
            <a:ext cx="4615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s-ES" sz="2000" b="1" dirty="0"/>
              <a:t>FIRMAS</a:t>
            </a:r>
            <a:r>
              <a:rPr lang="es-ES" dirty="0"/>
              <a:t>: NO</a:t>
            </a:r>
            <a:endParaRPr lang="es-ES" b="1" dirty="0"/>
          </a:p>
        </p:txBody>
      </p:sp>
      <p:sp>
        <p:nvSpPr>
          <p:cNvPr id="15" name="14 Rectángulo"/>
          <p:cNvSpPr/>
          <p:nvPr/>
        </p:nvSpPr>
        <p:spPr>
          <a:xfrm>
            <a:off x="0" y="8204"/>
            <a:ext cx="1741951" cy="7175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" name="Imagen 16">
            <a:extLst>
              <a:ext uri="{FF2B5EF4-FFF2-40B4-BE49-F238E27FC236}">
                <a16:creationId xmlns:a16="http://schemas.microsoft.com/office/drawing/2014/main" xmlns="" id="{2890F085-B1D6-6C45-9DB9-76940C6F63E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6" t="21544" r="23214" b="26447"/>
          <a:stretch/>
        </p:blipFill>
        <p:spPr>
          <a:xfrm>
            <a:off x="58530" y="-6310"/>
            <a:ext cx="1509013" cy="722922"/>
          </a:xfrm>
          <a:prstGeom prst="rect">
            <a:avLst/>
          </a:prstGeom>
        </p:spPr>
      </p:pic>
      <p:sp>
        <p:nvSpPr>
          <p:cNvPr id="13" name="12 CuadroTexto"/>
          <p:cNvSpPr txBox="1"/>
          <p:nvPr/>
        </p:nvSpPr>
        <p:spPr>
          <a:xfrm>
            <a:off x="8228520" y="3882509"/>
            <a:ext cx="35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Puntuación PP:3.9 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22433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9086" y="-17732"/>
            <a:ext cx="2438636" cy="861117"/>
          </a:xfrm>
          <a:prstGeom prst="rect">
            <a:avLst/>
          </a:prstGeom>
        </p:spPr>
      </p:pic>
      <p:sp>
        <p:nvSpPr>
          <p:cNvPr id="8" name="7 Flecha derecha"/>
          <p:cNvSpPr/>
          <p:nvPr/>
        </p:nvSpPr>
        <p:spPr>
          <a:xfrm>
            <a:off x="5858516" y="1946654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31 Flecha derecha"/>
          <p:cNvSpPr/>
          <p:nvPr/>
        </p:nvSpPr>
        <p:spPr>
          <a:xfrm>
            <a:off x="6216702" y="2133791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xmlns="" id="{822629DC-821D-486E-A50A-95EF5F5F00F4}"/>
              </a:ext>
            </a:extLst>
          </p:cNvPr>
          <p:cNvGrpSpPr/>
          <p:nvPr/>
        </p:nvGrpSpPr>
        <p:grpSpPr>
          <a:xfrm>
            <a:off x="1506820" y="385764"/>
            <a:ext cx="8641805" cy="1550338"/>
            <a:chOff x="429318" y="-21857"/>
            <a:chExt cx="11161319" cy="2185800"/>
          </a:xfrm>
          <a:scene3d>
            <a:camera prst="orthographicFront"/>
            <a:lightRig rig="flat" dir="t"/>
          </a:scene3d>
        </p:grpSpPr>
        <p:sp>
          <p:nvSpPr>
            <p:cNvPr id="26" name="Rectángulo: esquinas redondeadas 25">
              <a:extLst>
                <a:ext uri="{FF2B5EF4-FFF2-40B4-BE49-F238E27FC236}">
                  <a16:creationId xmlns:a16="http://schemas.microsoft.com/office/drawing/2014/main" xmlns="" id="{A74EA909-366A-4058-9483-0AD501A0FEE0}"/>
                </a:ext>
              </a:extLst>
            </p:cNvPr>
            <p:cNvSpPr/>
            <p:nvPr/>
          </p:nvSpPr>
          <p:spPr>
            <a:xfrm>
              <a:off x="429318" y="358573"/>
              <a:ext cx="10929458" cy="1346851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ctángulo: esquinas redondeadas 4">
              <a:extLst>
                <a:ext uri="{FF2B5EF4-FFF2-40B4-BE49-F238E27FC236}">
                  <a16:creationId xmlns:a16="http://schemas.microsoft.com/office/drawing/2014/main" xmlns="" id="{0B1A1EA7-415C-45E2-B96E-5D78B7AA97E1}"/>
                </a:ext>
              </a:extLst>
            </p:cNvPr>
            <p:cNvSpPr txBox="1"/>
            <p:nvPr/>
          </p:nvSpPr>
          <p:spPr>
            <a:xfrm>
              <a:off x="792676" y="-21857"/>
              <a:ext cx="10797961" cy="21858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800" b="1" dirty="0" smtClean="0"/>
                <a:t>Remodelación </a:t>
              </a:r>
              <a:r>
                <a:rPr lang="es-ES" sz="2800" b="1" dirty="0"/>
                <a:t>e </a:t>
              </a:r>
              <a:r>
                <a:rPr lang="es-ES" sz="2800" b="1" dirty="0" smtClean="0"/>
                <a:t>iluminación </a:t>
              </a:r>
              <a:r>
                <a:rPr lang="es-ES" sz="2800" b="1" dirty="0"/>
                <a:t>completa de la cancha de futbol del barrio clavel</a:t>
              </a:r>
              <a:endParaRPr lang="es-CO" sz="2400" b="1" kern="1200" dirty="0"/>
            </a:p>
          </p:txBody>
        </p:sp>
      </p:grpSp>
      <p:sp>
        <p:nvSpPr>
          <p:cNvPr id="34" name="Rectángulo 33">
            <a:extLst>
              <a:ext uri="{FF2B5EF4-FFF2-40B4-BE49-F238E27FC236}">
                <a16:creationId xmlns:a16="http://schemas.microsoft.com/office/drawing/2014/main" xmlns="" id="{08C305AC-5336-4810-8C8C-5EF6E93FDDFA}"/>
              </a:ext>
            </a:extLst>
          </p:cNvPr>
          <p:cNvSpPr/>
          <p:nvPr/>
        </p:nvSpPr>
        <p:spPr>
          <a:xfrm>
            <a:off x="579024" y="1634686"/>
            <a:ext cx="112413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MUNICIPIO: </a:t>
            </a:r>
            <a:r>
              <a:rPr lang="es-CO" sz="2000" dirty="0">
                <a:latin typeface="Arial" pitchFamily="34" charset="0"/>
                <a:cs typeface="Arial" pitchFamily="34" charset="0"/>
              </a:rPr>
              <a:t>CERRO SAN ANTONIO </a:t>
            </a:r>
          </a:p>
          <a:p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DESCRIPCIÓN: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Relleno y remodelación  de cancha de futbol, añadiendo un encerramiento perimetral de cancha de medidas 7344 m2= 72m de ancho y 102m de largo.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CO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BENEFICIARIOS TOTAL:  </a:t>
            </a:r>
            <a:endParaRPr lang="es-CO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xmlns="" id="{1A9EC673-90A9-465D-BEA8-EBAAAFCDF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793120"/>
              </p:ext>
            </p:extLst>
          </p:nvPr>
        </p:nvGraphicFramePr>
        <p:xfrm>
          <a:off x="86753" y="4285337"/>
          <a:ext cx="11734901" cy="2327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6504">
                  <a:extLst>
                    <a:ext uri="{9D8B030D-6E8A-4147-A177-3AD203B41FA5}">
                      <a16:colId xmlns:a16="http://schemas.microsoft.com/office/drawing/2014/main" xmlns="" val="2932490815"/>
                    </a:ext>
                  </a:extLst>
                </a:gridCol>
                <a:gridCol w="5793468">
                  <a:extLst>
                    <a:ext uri="{9D8B030D-6E8A-4147-A177-3AD203B41FA5}">
                      <a16:colId xmlns:a16="http://schemas.microsoft.com/office/drawing/2014/main" xmlns="" val="3572576567"/>
                    </a:ext>
                  </a:extLst>
                </a:gridCol>
                <a:gridCol w="3734929">
                  <a:extLst>
                    <a:ext uri="{9D8B030D-6E8A-4147-A177-3AD203B41FA5}">
                      <a16:colId xmlns:a16="http://schemas.microsoft.com/office/drawing/2014/main" xmlns="" val="3584768520"/>
                    </a:ext>
                  </a:extLst>
                </a:gridCol>
              </a:tblGrid>
              <a:tr h="5930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effectLst/>
                        </a:rPr>
                        <a:t>VALOR DE PROYECTO 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 err="1">
                          <a:effectLst/>
                        </a:rPr>
                        <a:t>Rev</a:t>
                      </a:r>
                      <a:r>
                        <a:rPr lang="es-CO" sz="1800" b="1" u="none" strike="noStrike" dirty="0">
                          <a:effectLst/>
                        </a:rPr>
                        <a:t>/</a:t>
                      </a:r>
                      <a:r>
                        <a:rPr lang="es-CO" sz="1800" b="1" u="none" strike="noStrike" dirty="0" err="1">
                          <a:effectLst/>
                        </a:rPr>
                        <a:t>Mov</a:t>
                      </a:r>
                      <a:r>
                        <a:rPr lang="es-CO" sz="1800" b="1" u="none" strike="noStrike" dirty="0">
                          <a:effectLst/>
                        </a:rPr>
                        <a:t>/programa/proyecto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Proyecto</a:t>
                      </a:r>
                      <a:r>
                        <a:rPr lang="es-CO" sz="18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de Libre inversión con el que coincide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7559133"/>
                  </a:ext>
                </a:extLst>
              </a:tr>
              <a:tr h="14812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$41.000.000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  <a:r>
                        <a:rPr lang="es-E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IDENTIFICADA</a:t>
                      </a:r>
                      <a:endParaRPr lang="es-E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No Existe un proyecto en el que encaje la propuesta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08644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4956119" y="3471198"/>
            <a:ext cx="192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s-ES" sz="2000" b="1" dirty="0"/>
              <a:t>FIRMAS</a:t>
            </a:r>
            <a:r>
              <a:rPr lang="es-ES" dirty="0"/>
              <a:t>: 40</a:t>
            </a:r>
            <a:endParaRPr lang="es-ES" b="1" dirty="0"/>
          </a:p>
        </p:txBody>
      </p:sp>
      <p:sp>
        <p:nvSpPr>
          <p:cNvPr id="15" name="14 Rectángulo"/>
          <p:cNvSpPr/>
          <p:nvPr/>
        </p:nvSpPr>
        <p:spPr>
          <a:xfrm>
            <a:off x="0" y="8204"/>
            <a:ext cx="1741951" cy="7175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" name="Imagen 16">
            <a:extLst>
              <a:ext uri="{FF2B5EF4-FFF2-40B4-BE49-F238E27FC236}">
                <a16:creationId xmlns:a16="http://schemas.microsoft.com/office/drawing/2014/main" xmlns="" id="{2890F085-B1D6-6C45-9DB9-76940C6F63E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6" t="21544" r="23214" b="26447"/>
          <a:stretch/>
        </p:blipFill>
        <p:spPr>
          <a:xfrm>
            <a:off x="58530" y="-6310"/>
            <a:ext cx="1509013" cy="722922"/>
          </a:xfrm>
          <a:prstGeom prst="rect">
            <a:avLst/>
          </a:prstGeom>
        </p:spPr>
      </p:pic>
      <p:sp>
        <p:nvSpPr>
          <p:cNvPr id="13" name="12 CuadroTexto"/>
          <p:cNvSpPr txBox="1"/>
          <p:nvPr/>
        </p:nvSpPr>
        <p:spPr>
          <a:xfrm>
            <a:off x="7386811" y="3497763"/>
            <a:ext cx="35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Puntuación PP: 3.1 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4171291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9086" y="-17732"/>
            <a:ext cx="2438636" cy="861117"/>
          </a:xfrm>
          <a:prstGeom prst="rect">
            <a:avLst/>
          </a:prstGeom>
        </p:spPr>
      </p:pic>
      <p:sp>
        <p:nvSpPr>
          <p:cNvPr id="8" name="7 Flecha derecha"/>
          <p:cNvSpPr/>
          <p:nvPr/>
        </p:nvSpPr>
        <p:spPr>
          <a:xfrm>
            <a:off x="5858516" y="1946654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31 Flecha derecha"/>
          <p:cNvSpPr/>
          <p:nvPr/>
        </p:nvSpPr>
        <p:spPr>
          <a:xfrm>
            <a:off x="6216702" y="2133791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xmlns="" id="{822629DC-821D-486E-A50A-95EF5F5F00F4}"/>
              </a:ext>
            </a:extLst>
          </p:cNvPr>
          <p:cNvGrpSpPr/>
          <p:nvPr/>
        </p:nvGrpSpPr>
        <p:grpSpPr>
          <a:xfrm>
            <a:off x="900240" y="756302"/>
            <a:ext cx="10899873" cy="1066006"/>
            <a:chOff x="429317" y="358573"/>
            <a:chExt cx="10929459" cy="1346851"/>
          </a:xfrm>
          <a:scene3d>
            <a:camera prst="orthographicFront"/>
            <a:lightRig rig="flat" dir="t"/>
          </a:scene3d>
        </p:grpSpPr>
        <p:sp>
          <p:nvSpPr>
            <p:cNvPr id="26" name="Rectángulo: esquinas redondeadas 25">
              <a:extLst>
                <a:ext uri="{FF2B5EF4-FFF2-40B4-BE49-F238E27FC236}">
                  <a16:creationId xmlns:a16="http://schemas.microsoft.com/office/drawing/2014/main" xmlns="" id="{A74EA909-366A-4058-9483-0AD501A0FEE0}"/>
                </a:ext>
              </a:extLst>
            </p:cNvPr>
            <p:cNvSpPr/>
            <p:nvPr/>
          </p:nvSpPr>
          <p:spPr>
            <a:xfrm>
              <a:off x="429318" y="358573"/>
              <a:ext cx="10929458" cy="1346851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ctángulo: esquinas redondeadas 4">
              <a:extLst>
                <a:ext uri="{FF2B5EF4-FFF2-40B4-BE49-F238E27FC236}">
                  <a16:creationId xmlns:a16="http://schemas.microsoft.com/office/drawing/2014/main" xmlns="" id="{0B1A1EA7-415C-45E2-B96E-5D78B7AA97E1}"/>
                </a:ext>
              </a:extLst>
            </p:cNvPr>
            <p:cNvSpPr txBox="1"/>
            <p:nvPr/>
          </p:nvSpPr>
          <p:spPr>
            <a:xfrm>
              <a:off x="429317" y="466231"/>
              <a:ext cx="10797962" cy="121535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3600" b="1" dirty="0"/>
                <a:t>REHABILITACION BASADA EN COMUNIDAD (RBC) BAJO UN COMPENENTE SOCIAL.</a:t>
              </a:r>
              <a:endParaRPr lang="es-CO" sz="3200" b="1" kern="1200" dirty="0"/>
            </a:p>
          </p:txBody>
        </p:sp>
      </p:grpSp>
      <p:sp>
        <p:nvSpPr>
          <p:cNvPr id="34" name="Rectángulo 33">
            <a:extLst>
              <a:ext uri="{FF2B5EF4-FFF2-40B4-BE49-F238E27FC236}">
                <a16:creationId xmlns:a16="http://schemas.microsoft.com/office/drawing/2014/main" xmlns="" id="{08C305AC-5336-4810-8C8C-5EF6E93FDDFA}"/>
              </a:ext>
            </a:extLst>
          </p:cNvPr>
          <p:cNvSpPr/>
          <p:nvPr/>
        </p:nvSpPr>
        <p:spPr>
          <a:xfrm>
            <a:off x="333518" y="1786850"/>
            <a:ext cx="112413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MUNICIPIO: </a:t>
            </a:r>
            <a:r>
              <a:rPr lang="es-CO" sz="2000" dirty="0">
                <a:latin typeface="Arial" pitchFamily="34" charset="0"/>
                <a:cs typeface="Arial" pitchFamily="34" charset="0"/>
              </a:rPr>
              <a:t>SAN SEBASTIÁN</a:t>
            </a:r>
            <a:endParaRPr lang="es-CO" sz="2000" b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DESCRIPCIÓN: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Consiste en una estrategia de rehabilitación de individuos que presentan alguna discapacidad,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según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la descripción dicha capacitación se basa en una serie de talleres: 1. Autoestima y buen trato; 2. derechos y deberes; 3. derechos humanos de las PCD. entre otros.</a:t>
            </a:r>
            <a:endParaRPr lang="es-CO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CO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BENEFICIARIOS TOTAL: </a:t>
            </a:r>
            <a:r>
              <a:rPr lang="es-CO" sz="2000" dirty="0">
                <a:latin typeface="Arial" pitchFamily="34" charset="0"/>
                <a:cs typeface="Arial" pitchFamily="34" charset="0"/>
              </a:rPr>
              <a:t>272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CO" sz="20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es-CO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xmlns="" id="{1A9EC673-90A9-465D-BEA8-EBAAAFCDF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986034"/>
              </p:ext>
            </p:extLst>
          </p:nvPr>
        </p:nvGraphicFramePr>
        <p:xfrm>
          <a:off x="86753" y="4313913"/>
          <a:ext cx="11734901" cy="2327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6504">
                  <a:extLst>
                    <a:ext uri="{9D8B030D-6E8A-4147-A177-3AD203B41FA5}">
                      <a16:colId xmlns:a16="http://schemas.microsoft.com/office/drawing/2014/main" xmlns="" val="2932490815"/>
                    </a:ext>
                  </a:extLst>
                </a:gridCol>
                <a:gridCol w="5595026">
                  <a:extLst>
                    <a:ext uri="{9D8B030D-6E8A-4147-A177-3AD203B41FA5}">
                      <a16:colId xmlns:a16="http://schemas.microsoft.com/office/drawing/2014/main" xmlns="" val="3572576567"/>
                    </a:ext>
                  </a:extLst>
                </a:gridCol>
                <a:gridCol w="3933371">
                  <a:extLst>
                    <a:ext uri="{9D8B030D-6E8A-4147-A177-3AD203B41FA5}">
                      <a16:colId xmlns:a16="http://schemas.microsoft.com/office/drawing/2014/main" xmlns="" val="3584768520"/>
                    </a:ext>
                  </a:extLst>
                </a:gridCol>
              </a:tblGrid>
              <a:tr h="5930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effectLst/>
                        </a:rPr>
                        <a:t>VALOR DE PROYECTO 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 err="1">
                          <a:effectLst/>
                        </a:rPr>
                        <a:t>Rev</a:t>
                      </a:r>
                      <a:r>
                        <a:rPr lang="es-CO" sz="1800" b="1" u="none" strike="noStrike" dirty="0">
                          <a:effectLst/>
                        </a:rPr>
                        <a:t>/</a:t>
                      </a:r>
                      <a:r>
                        <a:rPr lang="es-CO" sz="1800" b="1" u="none" strike="noStrike" dirty="0" err="1">
                          <a:effectLst/>
                        </a:rPr>
                        <a:t>Mov</a:t>
                      </a:r>
                      <a:r>
                        <a:rPr lang="es-CO" sz="1800" b="1" u="none" strike="noStrike" dirty="0">
                          <a:effectLst/>
                        </a:rPr>
                        <a:t>/programa/proyecto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Proyecto</a:t>
                      </a:r>
                      <a:r>
                        <a:rPr lang="es-CO" sz="18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de Libre inversión con el que coincide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7559133"/>
                  </a:ext>
                </a:extLst>
              </a:tr>
              <a:tr h="14812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$ 40.000.000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 DE</a:t>
                      </a:r>
                      <a:r>
                        <a:rPr lang="es-E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LA EQUIDAD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Movilización 2.1 “renace la equidad”,</a:t>
                      </a:r>
                      <a:r>
                        <a:rPr lang="es-E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Meta de resultado "Acompañar a 10.000 personas</a:t>
                      </a:r>
                    </a:p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 discapacidad en el proceso de atención integral con enfoque diferencial derechos."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Acciones de atención integral a la población con discapacidad del Magdalena para el Cambio sin barreras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08644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$ 155.489.446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5578433" y="3667065"/>
            <a:ext cx="4615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s-ES" sz="2000" b="1" dirty="0"/>
              <a:t>FIRMAS</a:t>
            </a:r>
            <a:r>
              <a:rPr lang="es-ES" dirty="0"/>
              <a:t>: SI </a:t>
            </a:r>
            <a:r>
              <a:rPr lang="es-ES" b="1" dirty="0"/>
              <a:t>(41)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0" y="8204"/>
            <a:ext cx="1741951" cy="7175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" name="Imagen 16">
            <a:extLst>
              <a:ext uri="{FF2B5EF4-FFF2-40B4-BE49-F238E27FC236}">
                <a16:creationId xmlns:a16="http://schemas.microsoft.com/office/drawing/2014/main" xmlns="" id="{2890F085-B1D6-6C45-9DB9-76940C6F63E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6" t="21544" r="23214" b="26447"/>
          <a:stretch/>
        </p:blipFill>
        <p:spPr>
          <a:xfrm>
            <a:off x="58530" y="-6310"/>
            <a:ext cx="1509013" cy="722922"/>
          </a:xfrm>
          <a:prstGeom prst="rect">
            <a:avLst/>
          </a:prstGeom>
        </p:spPr>
      </p:pic>
      <p:sp>
        <p:nvSpPr>
          <p:cNvPr id="13" name="12 CuadroTexto"/>
          <p:cNvSpPr txBox="1"/>
          <p:nvPr/>
        </p:nvSpPr>
        <p:spPr>
          <a:xfrm>
            <a:off x="8097379" y="3702067"/>
            <a:ext cx="35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Puntuación PP: 3.7 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7456612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3704" y="-104378"/>
            <a:ext cx="2684018" cy="947764"/>
          </a:xfrm>
          <a:prstGeom prst="rect">
            <a:avLst/>
          </a:prstGeom>
        </p:spPr>
      </p:pic>
      <p:sp>
        <p:nvSpPr>
          <p:cNvPr id="8" name="7 Flecha derecha"/>
          <p:cNvSpPr/>
          <p:nvPr/>
        </p:nvSpPr>
        <p:spPr>
          <a:xfrm>
            <a:off x="5858516" y="1946654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31 Flecha derecha"/>
          <p:cNvSpPr/>
          <p:nvPr/>
        </p:nvSpPr>
        <p:spPr>
          <a:xfrm>
            <a:off x="6216702" y="2133791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xmlns="" id="{822629DC-821D-486E-A50A-95EF5F5F00F4}"/>
              </a:ext>
            </a:extLst>
          </p:cNvPr>
          <p:cNvGrpSpPr/>
          <p:nvPr/>
        </p:nvGrpSpPr>
        <p:grpSpPr>
          <a:xfrm>
            <a:off x="900240" y="814358"/>
            <a:ext cx="10899873" cy="1066006"/>
            <a:chOff x="429317" y="358573"/>
            <a:chExt cx="10929459" cy="1346851"/>
          </a:xfrm>
          <a:scene3d>
            <a:camera prst="orthographicFront"/>
            <a:lightRig rig="flat" dir="t"/>
          </a:scene3d>
        </p:grpSpPr>
        <p:sp>
          <p:nvSpPr>
            <p:cNvPr id="26" name="Rectángulo: esquinas redondeadas 25">
              <a:extLst>
                <a:ext uri="{FF2B5EF4-FFF2-40B4-BE49-F238E27FC236}">
                  <a16:creationId xmlns:a16="http://schemas.microsoft.com/office/drawing/2014/main" xmlns="" id="{A74EA909-366A-4058-9483-0AD501A0FEE0}"/>
                </a:ext>
              </a:extLst>
            </p:cNvPr>
            <p:cNvSpPr/>
            <p:nvPr/>
          </p:nvSpPr>
          <p:spPr>
            <a:xfrm>
              <a:off x="429318" y="358573"/>
              <a:ext cx="10929458" cy="1346851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ctángulo: esquinas redondeadas 4">
              <a:extLst>
                <a:ext uri="{FF2B5EF4-FFF2-40B4-BE49-F238E27FC236}">
                  <a16:creationId xmlns:a16="http://schemas.microsoft.com/office/drawing/2014/main" xmlns="" id="{0B1A1EA7-415C-45E2-B96E-5D78B7AA97E1}"/>
                </a:ext>
              </a:extLst>
            </p:cNvPr>
            <p:cNvSpPr txBox="1"/>
            <p:nvPr/>
          </p:nvSpPr>
          <p:spPr>
            <a:xfrm>
              <a:off x="429317" y="484569"/>
              <a:ext cx="10797962" cy="121535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3600" b="1" dirty="0"/>
                <a:t>Ferias de la economía para emprendimientos y el fomento empresarial</a:t>
              </a:r>
              <a:endParaRPr lang="es-CO" sz="3200" b="1" kern="1200" dirty="0"/>
            </a:p>
          </p:txBody>
        </p:sp>
      </p:grpSp>
      <p:sp>
        <p:nvSpPr>
          <p:cNvPr id="34" name="Rectángulo 33">
            <a:extLst>
              <a:ext uri="{FF2B5EF4-FFF2-40B4-BE49-F238E27FC236}">
                <a16:creationId xmlns:a16="http://schemas.microsoft.com/office/drawing/2014/main" xmlns="" id="{08C305AC-5336-4810-8C8C-5EF6E93FDDFA}"/>
              </a:ext>
            </a:extLst>
          </p:cNvPr>
          <p:cNvSpPr/>
          <p:nvPr/>
        </p:nvSpPr>
        <p:spPr>
          <a:xfrm>
            <a:off x="307586" y="1963596"/>
            <a:ext cx="112413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MUNICIPIO: </a:t>
            </a:r>
            <a:r>
              <a:rPr lang="es-CO" sz="2000" dirty="0">
                <a:latin typeface="Arial" pitchFamily="34" charset="0"/>
                <a:cs typeface="Arial" pitchFamily="34" charset="0"/>
              </a:rPr>
              <a:t>TENERIFE</a:t>
            </a:r>
            <a:endParaRPr lang="es-CO" sz="2000" b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DESCRIPCIÓN: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es un proyecto móvil; se resume en un evento que reúne en un mismo lugar a pequeños empresarios, emprendedores, productores, artesanos, jóvenes y adultos referentes de diferentes sectores de la economía del municipio.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CO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CO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BENEFICIARIOS TOTAL: </a:t>
            </a:r>
            <a:r>
              <a:rPr lang="es-CO" sz="2000" dirty="0">
                <a:latin typeface="Arial" pitchFamily="34" charset="0"/>
                <a:cs typeface="Arial" pitchFamily="34" charset="0"/>
              </a:rPr>
              <a:t>800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CO" sz="20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es-CO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xmlns="" id="{1A9EC673-90A9-465D-BEA8-EBAAAFCDF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161915"/>
              </p:ext>
            </p:extLst>
          </p:nvPr>
        </p:nvGraphicFramePr>
        <p:xfrm>
          <a:off x="86753" y="4313913"/>
          <a:ext cx="11734901" cy="2327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6504">
                  <a:extLst>
                    <a:ext uri="{9D8B030D-6E8A-4147-A177-3AD203B41FA5}">
                      <a16:colId xmlns:a16="http://schemas.microsoft.com/office/drawing/2014/main" xmlns="" val="2932490815"/>
                    </a:ext>
                  </a:extLst>
                </a:gridCol>
                <a:gridCol w="5595026">
                  <a:extLst>
                    <a:ext uri="{9D8B030D-6E8A-4147-A177-3AD203B41FA5}">
                      <a16:colId xmlns:a16="http://schemas.microsoft.com/office/drawing/2014/main" xmlns="" val="3572576567"/>
                    </a:ext>
                  </a:extLst>
                </a:gridCol>
                <a:gridCol w="3933371">
                  <a:extLst>
                    <a:ext uri="{9D8B030D-6E8A-4147-A177-3AD203B41FA5}">
                      <a16:colId xmlns:a16="http://schemas.microsoft.com/office/drawing/2014/main" xmlns="" val="3584768520"/>
                    </a:ext>
                  </a:extLst>
                </a:gridCol>
              </a:tblGrid>
              <a:tr h="5930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effectLst/>
                        </a:rPr>
                        <a:t>VALOR DE PROYECTO 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 err="1">
                          <a:effectLst/>
                        </a:rPr>
                        <a:t>Rev</a:t>
                      </a:r>
                      <a:r>
                        <a:rPr lang="es-CO" sz="1800" b="1" u="none" strike="noStrike" dirty="0">
                          <a:effectLst/>
                        </a:rPr>
                        <a:t>/</a:t>
                      </a:r>
                      <a:r>
                        <a:rPr lang="es-CO" sz="1800" b="1" u="none" strike="noStrike" dirty="0" err="1">
                          <a:effectLst/>
                        </a:rPr>
                        <a:t>Mov</a:t>
                      </a:r>
                      <a:r>
                        <a:rPr lang="es-CO" sz="1800" b="1" u="none" strike="noStrike" dirty="0">
                          <a:effectLst/>
                        </a:rPr>
                        <a:t>/programa/proyecto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Proyecto</a:t>
                      </a:r>
                      <a:r>
                        <a:rPr lang="es-CO" sz="18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de Libre inversión con el que coincide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7559133"/>
                  </a:ext>
                </a:extLst>
              </a:tr>
              <a:tr h="14812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$ 59.750.000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 Empleo</a:t>
                      </a:r>
                      <a:r>
                        <a:rPr lang="es-E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y Productividad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Movilización: 3.1 Renace el Empleo y el Turismo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; Programa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: 3.1.1 Cambio en el Empleo, Emprendimiento y la Innovación; Proyecto: 3.1.1.2 Cambio en el Empleo y el Emprendimiento; Acciones: 3.1.1.2.1 Realizar (30) ferias municipales de emprendimientos innovadores, premiadas a través de concursos.</a:t>
                      </a:r>
                      <a:r>
                        <a:rPr lang="es-E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(3 acciones más; revisar proyecto)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Apoyo e impulso a nuevos emprendimientos para el fomento empresarial en el departamento del Magdalena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08644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$ 152.915.687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5492708" y="3784403"/>
            <a:ext cx="4615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s-ES" sz="2000" b="1" dirty="0"/>
              <a:t>FIRMAS</a:t>
            </a:r>
            <a:r>
              <a:rPr lang="es-ES" dirty="0"/>
              <a:t>: NO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0" y="-53580"/>
            <a:ext cx="1741951" cy="7792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" name="Imagen 16">
            <a:extLst>
              <a:ext uri="{FF2B5EF4-FFF2-40B4-BE49-F238E27FC236}">
                <a16:creationId xmlns:a16="http://schemas.microsoft.com/office/drawing/2014/main" xmlns="" id="{2890F085-B1D6-6C45-9DB9-76940C6F63E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6" t="21544" r="23214" b="26447"/>
          <a:stretch/>
        </p:blipFill>
        <p:spPr>
          <a:xfrm>
            <a:off x="58530" y="-75350"/>
            <a:ext cx="1683421" cy="806476"/>
          </a:xfrm>
          <a:prstGeom prst="rect">
            <a:avLst/>
          </a:prstGeom>
        </p:spPr>
      </p:pic>
      <p:sp>
        <p:nvSpPr>
          <p:cNvPr id="13" name="12 CuadroTexto"/>
          <p:cNvSpPr txBox="1"/>
          <p:nvPr/>
        </p:nvSpPr>
        <p:spPr>
          <a:xfrm>
            <a:off x="8097379" y="3768544"/>
            <a:ext cx="35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Puntuación PP:3.7 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1305945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9086" y="-17732"/>
            <a:ext cx="2438636" cy="861117"/>
          </a:xfrm>
          <a:prstGeom prst="rect">
            <a:avLst/>
          </a:prstGeom>
        </p:spPr>
      </p:pic>
      <p:sp>
        <p:nvSpPr>
          <p:cNvPr id="8" name="7 Flecha derecha"/>
          <p:cNvSpPr/>
          <p:nvPr/>
        </p:nvSpPr>
        <p:spPr>
          <a:xfrm>
            <a:off x="5858516" y="1946654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31 Flecha derecha"/>
          <p:cNvSpPr/>
          <p:nvPr/>
        </p:nvSpPr>
        <p:spPr>
          <a:xfrm>
            <a:off x="6216702" y="2133791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xmlns="" id="{822629DC-821D-486E-A50A-95EF5F5F00F4}"/>
              </a:ext>
            </a:extLst>
          </p:cNvPr>
          <p:cNvGrpSpPr/>
          <p:nvPr/>
        </p:nvGrpSpPr>
        <p:grpSpPr>
          <a:xfrm>
            <a:off x="1506820" y="271464"/>
            <a:ext cx="8641805" cy="1550338"/>
            <a:chOff x="429318" y="-21857"/>
            <a:chExt cx="11161319" cy="2185800"/>
          </a:xfrm>
          <a:scene3d>
            <a:camera prst="orthographicFront"/>
            <a:lightRig rig="flat" dir="t"/>
          </a:scene3d>
        </p:grpSpPr>
        <p:sp>
          <p:nvSpPr>
            <p:cNvPr id="26" name="Rectángulo: esquinas redondeadas 25">
              <a:extLst>
                <a:ext uri="{FF2B5EF4-FFF2-40B4-BE49-F238E27FC236}">
                  <a16:creationId xmlns:a16="http://schemas.microsoft.com/office/drawing/2014/main" xmlns="" id="{A74EA909-366A-4058-9483-0AD501A0FEE0}"/>
                </a:ext>
              </a:extLst>
            </p:cNvPr>
            <p:cNvSpPr/>
            <p:nvPr/>
          </p:nvSpPr>
          <p:spPr>
            <a:xfrm>
              <a:off x="429318" y="358573"/>
              <a:ext cx="10929458" cy="1346851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ctángulo: esquinas redondeadas 4">
              <a:extLst>
                <a:ext uri="{FF2B5EF4-FFF2-40B4-BE49-F238E27FC236}">
                  <a16:creationId xmlns:a16="http://schemas.microsoft.com/office/drawing/2014/main" xmlns="" id="{0B1A1EA7-415C-45E2-B96E-5D78B7AA97E1}"/>
                </a:ext>
              </a:extLst>
            </p:cNvPr>
            <p:cNvSpPr txBox="1"/>
            <p:nvPr/>
          </p:nvSpPr>
          <p:spPr>
            <a:xfrm>
              <a:off x="792676" y="-21857"/>
              <a:ext cx="10797961" cy="21858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800" b="1" dirty="0"/>
                <a:t>Sistema de abastecimiento de agua potable</a:t>
              </a:r>
              <a:endParaRPr lang="es-CO" sz="2400" b="1" kern="1200" dirty="0"/>
            </a:p>
          </p:txBody>
        </p:sp>
      </p:grpSp>
      <p:sp>
        <p:nvSpPr>
          <p:cNvPr id="34" name="Rectángulo 33">
            <a:extLst>
              <a:ext uri="{FF2B5EF4-FFF2-40B4-BE49-F238E27FC236}">
                <a16:creationId xmlns:a16="http://schemas.microsoft.com/office/drawing/2014/main" xmlns="" id="{08C305AC-5336-4810-8C8C-5EF6E93FDDFA}"/>
              </a:ext>
            </a:extLst>
          </p:cNvPr>
          <p:cNvSpPr/>
          <p:nvPr/>
        </p:nvSpPr>
        <p:spPr>
          <a:xfrm>
            <a:off x="579024" y="1634686"/>
            <a:ext cx="112413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MUNICIPIO: </a:t>
            </a:r>
            <a:r>
              <a:rPr lang="es-CO" sz="2000" dirty="0">
                <a:latin typeface="Arial" pitchFamily="34" charset="0"/>
                <a:cs typeface="Arial" pitchFamily="34" charset="0"/>
              </a:rPr>
              <a:t>SANTA  MARTA </a:t>
            </a:r>
          </a:p>
          <a:p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DESCRIPCIÓN: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Ampliación de la alberca de la casa de rebombeo de 9 m3 a 30 m3 </a:t>
            </a:r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CO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CO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BENEFICIARIOS TOTAL: 1.300</a:t>
            </a:r>
            <a:endParaRPr lang="es-CO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xmlns="" id="{1A9EC673-90A9-465D-BEA8-EBAAAFCDF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236819"/>
              </p:ext>
            </p:extLst>
          </p:nvPr>
        </p:nvGraphicFramePr>
        <p:xfrm>
          <a:off x="86753" y="4285337"/>
          <a:ext cx="11734901" cy="2327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6504">
                  <a:extLst>
                    <a:ext uri="{9D8B030D-6E8A-4147-A177-3AD203B41FA5}">
                      <a16:colId xmlns:a16="http://schemas.microsoft.com/office/drawing/2014/main" xmlns="" val="2932490815"/>
                    </a:ext>
                  </a:extLst>
                </a:gridCol>
                <a:gridCol w="5793468">
                  <a:extLst>
                    <a:ext uri="{9D8B030D-6E8A-4147-A177-3AD203B41FA5}">
                      <a16:colId xmlns:a16="http://schemas.microsoft.com/office/drawing/2014/main" xmlns="" val="3572576567"/>
                    </a:ext>
                  </a:extLst>
                </a:gridCol>
                <a:gridCol w="3734929">
                  <a:extLst>
                    <a:ext uri="{9D8B030D-6E8A-4147-A177-3AD203B41FA5}">
                      <a16:colId xmlns:a16="http://schemas.microsoft.com/office/drawing/2014/main" xmlns="" val="3584768520"/>
                    </a:ext>
                  </a:extLst>
                </a:gridCol>
              </a:tblGrid>
              <a:tr h="5930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effectLst/>
                        </a:rPr>
                        <a:t>VALOR DE PROYECTO 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 err="1">
                          <a:effectLst/>
                        </a:rPr>
                        <a:t>Rev</a:t>
                      </a:r>
                      <a:r>
                        <a:rPr lang="es-CO" sz="1800" b="1" u="none" strike="noStrike" dirty="0">
                          <a:effectLst/>
                        </a:rPr>
                        <a:t>/</a:t>
                      </a:r>
                      <a:r>
                        <a:rPr lang="es-CO" sz="1800" b="1" u="none" strike="noStrike" dirty="0" err="1">
                          <a:effectLst/>
                        </a:rPr>
                        <a:t>Mov</a:t>
                      </a:r>
                      <a:r>
                        <a:rPr lang="es-CO" sz="1800" b="1" u="none" strike="noStrike" dirty="0">
                          <a:effectLst/>
                        </a:rPr>
                        <a:t>/programa/proyecto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Proyecto</a:t>
                      </a:r>
                      <a:r>
                        <a:rPr lang="es-CO" sz="18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de Libre inversión con el que coincide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7559133"/>
                  </a:ext>
                </a:extLst>
              </a:tr>
              <a:tr h="14812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s-C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  <a:r>
                        <a:rPr lang="es-CO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adjuntó Presupuesto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 IDENTIFICADA</a:t>
                      </a:r>
                      <a:endParaRPr lang="es-E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No Existe un proyecto en el que encaje la propuesta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08644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5123543" y="3429000"/>
            <a:ext cx="4615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s-ES" sz="2000" b="1" dirty="0"/>
              <a:t>FIRMAS</a:t>
            </a:r>
            <a:r>
              <a:rPr lang="es-ES" dirty="0"/>
              <a:t>: NO</a:t>
            </a:r>
            <a:endParaRPr lang="es-ES" b="1" dirty="0"/>
          </a:p>
        </p:txBody>
      </p:sp>
      <p:sp>
        <p:nvSpPr>
          <p:cNvPr id="15" name="14 Rectángulo"/>
          <p:cNvSpPr/>
          <p:nvPr/>
        </p:nvSpPr>
        <p:spPr>
          <a:xfrm>
            <a:off x="0" y="8204"/>
            <a:ext cx="1741951" cy="7175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" name="Imagen 16">
            <a:extLst>
              <a:ext uri="{FF2B5EF4-FFF2-40B4-BE49-F238E27FC236}">
                <a16:creationId xmlns:a16="http://schemas.microsoft.com/office/drawing/2014/main" xmlns="" id="{2890F085-B1D6-6C45-9DB9-76940C6F63E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6" t="21544" r="23214" b="26447"/>
          <a:stretch/>
        </p:blipFill>
        <p:spPr>
          <a:xfrm>
            <a:off x="58530" y="-6310"/>
            <a:ext cx="1509013" cy="722922"/>
          </a:xfrm>
          <a:prstGeom prst="rect">
            <a:avLst/>
          </a:prstGeom>
        </p:spPr>
      </p:pic>
      <p:sp>
        <p:nvSpPr>
          <p:cNvPr id="13" name="12 CuadroTexto"/>
          <p:cNvSpPr txBox="1"/>
          <p:nvPr/>
        </p:nvSpPr>
        <p:spPr>
          <a:xfrm>
            <a:off x="7953289" y="3411004"/>
            <a:ext cx="35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Puntuación PP: 4.3 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40575853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3704" y="-17294"/>
            <a:ext cx="2684018" cy="947764"/>
          </a:xfrm>
          <a:prstGeom prst="rect">
            <a:avLst/>
          </a:prstGeom>
        </p:spPr>
      </p:pic>
      <p:sp>
        <p:nvSpPr>
          <p:cNvPr id="8" name="7 Flecha derecha"/>
          <p:cNvSpPr/>
          <p:nvPr/>
        </p:nvSpPr>
        <p:spPr>
          <a:xfrm>
            <a:off x="5858516" y="1946654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31 Flecha derecha"/>
          <p:cNvSpPr/>
          <p:nvPr/>
        </p:nvSpPr>
        <p:spPr>
          <a:xfrm>
            <a:off x="6216702" y="2133791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xmlns="" id="{822629DC-821D-486E-A50A-95EF5F5F00F4}"/>
              </a:ext>
            </a:extLst>
          </p:cNvPr>
          <p:cNvGrpSpPr/>
          <p:nvPr/>
        </p:nvGrpSpPr>
        <p:grpSpPr>
          <a:xfrm>
            <a:off x="1681817" y="814358"/>
            <a:ext cx="8828366" cy="739388"/>
            <a:chOff x="429317" y="358573"/>
            <a:chExt cx="10929459" cy="1346851"/>
          </a:xfrm>
          <a:scene3d>
            <a:camera prst="orthographicFront"/>
            <a:lightRig rig="flat" dir="t"/>
          </a:scene3d>
        </p:grpSpPr>
        <p:sp>
          <p:nvSpPr>
            <p:cNvPr id="26" name="Rectángulo: esquinas redondeadas 25">
              <a:extLst>
                <a:ext uri="{FF2B5EF4-FFF2-40B4-BE49-F238E27FC236}">
                  <a16:creationId xmlns:a16="http://schemas.microsoft.com/office/drawing/2014/main" xmlns="" id="{A74EA909-366A-4058-9483-0AD501A0FEE0}"/>
                </a:ext>
              </a:extLst>
            </p:cNvPr>
            <p:cNvSpPr/>
            <p:nvPr/>
          </p:nvSpPr>
          <p:spPr>
            <a:xfrm>
              <a:off x="429318" y="358573"/>
              <a:ext cx="10929458" cy="1346851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ctángulo: esquinas redondeadas 4">
              <a:extLst>
                <a:ext uri="{FF2B5EF4-FFF2-40B4-BE49-F238E27FC236}">
                  <a16:creationId xmlns:a16="http://schemas.microsoft.com/office/drawing/2014/main" xmlns="" id="{0B1A1EA7-415C-45E2-B96E-5D78B7AA97E1}"/>
                </a:ext>
              </a:extLst>
            </p:cNvPr>
            <p:cNvSpPr txBox="1"/>
            <p:nvPr/>
          </p:nvSpPr>
          <p:spPr>
            <a:xfrm>
              <a:off x="429317" y="411218"/>
              <a:ext cx="10797962" cy="121535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3600" b="1" dirty="0"/>
                <a:t>Últimos en edad, primeros en reciclar</a:t>
              </a:r>
              <a:endParaRPr lang="es-CO" sz="3200" b="1" kern="1200" dirty="0"/>
            </a:p>
          </p:txBody>
        </p:sp>
      </p:grpSp>
      <p:sp>
        <p:nvSpPr>
          <p:cNvPr id="34" name="Rectángulo 33">
            <a:extLst>
              <a:ext uri="{FF2B5EF4-FFF2-40B4-BE49-F238E27FC236}">
                <a16:creationId xmlns:a16="http://schemas.microsoft.com/office/drawing/2014/main" xmlns="" id="{08C305AC-5336-4810-8C8C-5EF6E93FDDFA}"/>
              </a:ext>
            </a:extLst>
          </p:cNvPr>
          <p:cNvSpPr/>
          <p:nvPr/>
        </p:nvSpPr>
        <p:spPr>
          <a:xfrm>
            <a:off x="333518" y="1554626"/>
            <a:ext cx="1124137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MUNICIPIO: </a:t>
            </a:r>
            <a:r>
              <a:rPr lang="es-CO" sz="2000" dirty="0">
                <a:latin typeface="Arial" pitchFamily="34" charset="0"/>
                <a:cs typeface="Arial" pitchFamily="34" charset="0"/>
              </a:rPr>
              <a:t>CERRO DE SAN ANTONIO</a:t>
            </a:r>
            <a:endParaRPr lang="es-CO" sz="2000" b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DESCRIPCIÓN: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Por medio de población joven (12 empleos) se insertará a la población mayor en dinámicas de reciclajes durante un periodo de dos meses se espera con ello "Garantizar una educación inclusiva, equitativa y de calidad y promover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oportunidades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de aprendizaje durante toda la vida para todos«</a:t>
            </a:r>
          </a:p>
          <a:p>
            <a:pPr algn="just"/>
            <a:endParaRPr lang="es-CO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CO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BENEFICIARIOS TOTAL: </a:t>
            </a:r>
            <a:r>
              <a:rPr lang="es-CO" sz="2000" dirty="0">
                <a:latin typeface="Arial" pitchFamily="34" charset="0"/>
                <a:cs typeface="Arial" pitchFamily="34" charset="0"/>
              </a:rPr>
              <a:t>150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CO" sz="20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es-CO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xmlns="" id="{1A9EC673-90A9-465D-BEA8-EBAAAFCDF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440575"/>
              </p:ext>
            </p:extLst>
          </p:nvPr>
        </p:nvGraphicFramePr>
        <p:xfrm>
          <a:off x="86753" y="4226829"/>
          <a:ext cx="11734901" cy="2327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6504">
                  <a:extLst>
                    <a:ext uri="{9D8B030D-6E8A-4147-A177-3AD203B41FA5}">
                      <a16:colId xmlns:a16="http://schemas.microsoft.com/office/drawing/2014/main" xmlns="" val="2932490815"/>
                    </a:ext>
                  </a:extLst>
                </a:gridCol>
                <a:gridCol w="5595026">
                  <a:extLst>
                    <a:ext uri="{9D8B030D-6E8A-4147-A177-3AD203B41FA5}">
                      <a16:colId xmlns:a16="http://schemas.microsoft.com/office/drawing/2014/main" xmlns="" val="3572576567"/>
                    </a:ext>
                  </a:extLst>
                </a:gridCol>
                <a:gridCol w="3933371">
                  <a:extLst>
                    <a:ext uri="{9D8B030D-6E8A-4147-A177-3AD203B41FA5}">
                      <a16:colId xmlns:a16="http://schemas.microsoft.com/office/drawing/2014/main" xmlns="" val="3584768520"/>
                    </a:ext>
                  </a:extLst>
                </a:gridCol>
              </a:tblGrid>
              <a:tr h="5930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effectLst/>
                        </a:rPr>
                        <a:t>VALOR DE PROYECTO 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 err="1">
                          <a:effectLst/>
                        </a:rPr>
                        <a:t>Rev</a:t>
                      </a:r>
                      <a:r>
                        <a:rPr lang="es-CO" sz="1800" b="1" u="none" strike="noStrike" dirty="0">
                          <a:effectLst/>
                        </a:rPr>
                        <a:t>/</a:t>
                      </a:r>
                      <a:r>
                        <a:rPr lang="es-CO" sz="1800" b="1" u="none" strike="noStrike" dirty="0" err="1">
                          <a:effectLst/>
                        </a:rPr>
                        <a:t>Mov</a:t>
                      </a:r>
                      <a:r>
                        <a:rPr lang="es-CO" sz="1800" b="1" u="none" strike="noStrike" dirty="0">
                          <a:effectLst/>
                        </a:rPr>
                        <a:t>/programa/proyecto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Proyecto</a:t>
                      </a:r>
                      <a:r>
                        <a:rPr lang="es-CO" sz="18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de Libre inversión con el que coincide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7559133"/>
                  </a:ext>
                </a:extLst>
              </a:tr>
              <a:tr h="14812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$ 17.200.000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 AMBIENTAL</a:t>
                      </a:r>
                    </a:p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Movilización 2.1 “renace el agua y la naturaleza”, programa 2.1.2 “Cambio de gestión y </a:t>
                      </a:r>
                      <a:r>
                        <a:rPr lang="es-E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resiliencia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”, en su proyecto 2.1.2.2 </a:t>
                      </a:r>
                      <a:r>
                        <a:rPr lang="es-E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desplastifica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y cambia”; acción 2.1.2.2.2"Promover la ejecución de (1) proyecto de gestión integral de residuos plásticos Indicadores: Proyecto de gestión integral de residuos plásticos ejecutado."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 para fortalecer procesos sociales de reciclaje en especial en gestión integral de residuos plásticos 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08644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$ 72.000.000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5578434" y="3738132"/>
            <a:ext cx="4615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s-ES" sz="2000" b="1" dirty="0"/>
              <a:t>FIRMAS</a:t>
            </a:r>
            <a:r>
              <a:rPr lang="es-ES" dirty="0"/>
              <a:t>: NO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0" y="18990"/>
            <a:ext cx="1741951" cy="7792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" name="Imagen 16">
            <a:extLst>
              <a:ext uri="{FF2B5EF4-FFF2-40B4-BE49-F238E27FC236}">
                <a16:creationId xmlns:a16="http://schemas.microsoft.com/office/drawing/2014/main" xmlns="" id="{2890F085-B1D6-6C45-9DB9-76940C6F63E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6" t="21544" r="23214" b="26447"/>
          <a:stretch/>
        </p:blipFill>
        <p:spPr>
          <a:xfrm>
            <a:off x="58530" y="-17294"/>
            <a:ext cx="1683421" cy="806476"/>
          </a:xfrm>
          <a:prstGeom prst="rect">
            <a:avLst/>
          </a:prstGeom>
        </p:spPr>
      </p:pic>
      <p:sp>
        <p:nvSpPr>
          <p:cNvPr id="13" name="12 CuadroTexto"/>
          <p:cNvSpPr txBox="1"/>
          <p:nvPr/>
        </p:nvSpPr>
        <p:spPr>
          <a:xfrm>
            <a:off x="7886205" y="3738132"/>
            <a:ext cx="35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Puntuación PP: 2.7 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4682591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3704" y="-17294"/>
            <a:ext cx="2684018" cy="947764"/>
          </a:xfrm>
          <a:prstGeom prst="rect">
            <a:avLst/>
          </a:prstGeom>
        </p:spPr>
      </p:pic>
      <p:sp>
        <p:nvSpPr>
          <p:cNvPr id="8" name="7 Flecha derecha"/>
          <p:cNvSpPr/>
          <p:nvPr/>
        </p:nvSpPr>
        <p:spPr>
          <a:xfrm>
            <a:off x="5858516" y="1946654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31 Flecha derecha"/>
          <p:cNvSpPr/>
          <p:nvPr/>
        </p:nvSpPr>
        <p:spPr>
          <a:xfrm>
            <a:off x="6216702" y="2133791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xmlns="" id="{822629DC-821D-486E-A50A-95EF5F5F00F4}"/>
              </a:ext>
            </a:extLst>
          </p:cNvPr>
          <p:cNvGrpSpPr/>
          <p:nvPr/>
        </p:nvGrpSpPr>
        <p:grpSpPr>
          <a:xfrm>
            <a:off x="1681817" y="814358"/>
            <a:ext cx="8828366" cy="1117632"/>
            <a:chOff x="429317" y="358573"/>
            <a:chExt cx="10929459" cy="1346851"/>
          </a:xfrm>
          <a:scene3d>
            <a:camera prst="orthographicFront"/>
            <a:lightRig rig="flat" dir="t"/>
          </a:scene3d>
        </p:grpSpPr>
        <p:sp>
          <p:nvSpPr>
            <p:cNvPr id="26" name="Rectángulo: esquinas redondeadas 25">
              <a:extLst>
                <a:ext uri="{FF2B5EF4-FFF2-40B4-BE49-F238E27FC236}">
                  <a16:creationId xmlns:a16="http://schemas.microsoft.com/office/drawing/2014/main" xmlns="" id="{A74EA909-366A-4058-9483-0AD501A0FEE0}"/>
                </a:ext>
              </a:extLst>
            </p:cNvPr>
            <p:cNvSpPr/>
            <p:nvPr/>
          </p:nvSpPr>
          <p:spPr>
            <a:xfrm>
              <a:off x="429318" y="358573"/>
              <a:ext cx="10929458" cy="1346851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ctángulo: esquinas redondeadas 4">
              <a:extLst>
                <a:ext uri="{FF2B5EF4-FFF2-40B4-BE49-F238E27FC236}">
                  <a16:creationId xmlns:a16="http://schemas.microsoft.com/office/drawing/2014/main" xmlns="" id="{0B1A1EA7-415C-45E2-B96E-5D78B7AA97E1}"/>
                </a:ext>
              </a:extLst>
            </p:cNvPr>
            <p:cNvSpPr txBox="1"/>
            <p:nvPr/>
          </p:nvSpPr>
          <p:spPr>
            <a:xfrm>
              <a:off x="429317" y="411218"/>
              <a:ext cx="10797962" cy="121535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3600" b="1" dirty="0"/>
                <a:t>Dignificando la vida en el asilo sagrado corazón de </a:t>
              </a:r>
              <a:r>
                <a:rPr lang="es-ES" sz="3600" b="1" dirty="0" smtClean="0"/>
                <a:t>Jesús</a:t>
              </a:r>
              <a:endParaRPr lang="es-CO" sz="3200" b="1" kern="1200" dirty="0"/>
            </a:p>
          </p:txBody>
        </p:sp>
      </p:grpSp>
      <p:sp>
        <p:nvSpPr>
          <p:cNvPr id="34" name="Rectángulo 33">
            <a:extLst>
              <a:ext uri="{FF2B5EF4-FFF2-40B4-BE49-F238E27FC236}">
                <a16:creationId xmlns:a16="http://schemas.microsoft.com/office/drawing/2014/main" xmlns="" id="{08C305AC-5336-4810-8C8C-5EF6E93FDDFA}"/>
              </a:ext>
            </a:extLst>
          </p:cNvPr>
          <p:cNvSpPr/>
          <p:nvPr/>
        </p:nvSpPr>
        <p:spPr>
          <a:xfrm>
            <a:off x="333518" y="1931990"/>
            <a:ext cx="1124137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MUNICIPIO: </a:t>
            </a:r>
            <a:r>
              <a:rPr lang="es-CO" sz="2000" dirty="0">
                <a:latin typeface="Arial" pitchFamily="34" charset="0"/>
                <a:cs typeface="Arial" pitchFamily="34" charset="0"/>
              </a:rPr>
              <a:t>CIÉNAGA</a:t>
            </a:r>
            <a:endParaRPr lang="es-CO" sz="2000" b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DESCRIPCIÓN: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Dotación con recurso humano en salud e intervención en su infraestructura para brindar seguridad y tranquilidad, ya que es necesaria la reparación de columnas, vigas, paredes y techos de </a:t>
            </a:r>
            <a:r>
              <a:rPr lang="es-ES" sz="2000" dirty="0" err="1">
                <a:latin typeface="Arial" pitchFamily="34" charset="0"/>
                <a:cs typeface="Arial" pitchFamily="34" charset="0"/>
              </a:rPr>
              <a:t>areas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comunes como cocina y baño. El bien está ubicado en un predio que se encuentra a comodato de 50 años de los cuales han transcurrido 25.</a:t>
            </a:r>
          </a:p>
          <a:p>
            <a:pPr algn="just"/>
            <a:endParaRPr lang="es-CO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CO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BENEFICIARIOS TOTAL: </a:t>
            </a:r>
            <a:r>
              <a:rPr lang="es-CO" sz="2000" dirty="0">
                <a:latin typeface="Arial" pitchFamily="34" charset="0"/>
                <a:cs typeface="Arial" pitchFamily="34" charset="0"/>
              </a:rPr>
              <a:t>25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CO" sz="20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es-CO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xmlns="" id="{1A9EC673-90A9-465D-BEA8-EBAAAFCDF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591489"/>
              </p:ext>
            </p:extLst>
          </p:nvPr>
        </p:nvGraphicFramePr>
        <p:xfrm>
          <a:off x="86753" y="4488081"/>
          <a:ext cx="11734901" cy="2327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6504">
                  <a:extLst>
                    <a:ext uri="{9D8B030D-6E8A-4147-A177-3AD203B41FA5}">
                      <a16:colId xmlns:a16="http://schemas.microsoft.com/office/drawing/2014/main" xmlns="" val="2932490815"/>
                    </a:ext>
                  </a:extLst>
                </a:gridCol>
                <a:gridCol w="5595026">
                  <a:extLst>
                    <a:ext uri="{9D8B030D-6E8A-4147-A177-3AD203B41FA5}">
                      <a16:colId xmlns:a16="http://schemas.microsoft.com/office/drawing/2014/main" xmlns="" val="3572576567"/>
                    </a:ext>
                  </a:extLst>
                </a:gridCol>
                <a:gridCol w="3933371">
                  <a:extLst>
                    <a:ext uri="{9D8B030D-6E8A-4147-A177-3AD203B41FA5}">
                      <a16:colId xmlns:a16="http://schemas.microsoft.com/office/drawing/2014/main" xmlns="" val="3584768520"/>
                    </a:ext>
                  </a:extLst>
                </a:gridCol>
              </a:tblGrid>
              <a:tr h="5930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effectLst/>
                        </a:rPr>
                        <a:t>VALOR DE PROYECTO 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 err="1">
                          <a:effectLst/>
                        </a:rPr>
                        <a:t>Rev</a:t>
                      </a:r>
                      <a:r>
                        <a:rPr lang="es-CO" sz="1800" b="1" u="none" strike="noStrike" dirty="0">
                          <a:effectLst/>
                        </a:rPr>
                        <a:t>/</a:t>
                      </a:r>
                      <a:r>
                        <a:rPr lang="es-CO" sz="1800" b="1" u="none" strike="noStrike" dirty="0" err="1">
                          <a:effectLst/>
                        </a:rPr>
                        <a:t>Mov</a:t>
                      </a:r>
                      <a:r>
                        <a:rPr lang="es-CO" sz="1800" b="1" u="none" strike="noStrike" dirty="0">
                          <a:effectLst/>
                        </a:rPr>
                        <a:t>/programa/proyecto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Proyecto</a:t>
                      </a:r>
                      <a:r>
                        <a:rPr lang="es-CO" sz="18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de Libre inversión con el que coincide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7559133"/>
                  </a:ext>
                </a:extLst>
              </a:tr>
              <a:tr h="14812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$ 17.200.000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 IDENTIFICADO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 para fortalecer procesos sociales de reciclaje en especial en gestión integral de residuos plásticos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08644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$ 72.000.000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5529448" y="4087971"/>
            <a:ext cx="4615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s-ES" sz="2000" b="1" dirty="0"/>
              <a:t>FIRMAS</a:t>
            </a:r>
            <a:r>
              <a:rPr lang="es-ES" dirty="0"/>
              <a:t>: NO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0" y="18990"/>
            <a:ext cx="1741951" cy="7792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" name="Imagen 16">
            <a:extLst>
              <a:ext uri="{FF2B5EF4-FFF2-40B4-BE49-F238E27FC236}">
                <a16:creationId xmlns:a16="http://schemas.microsoft.com/office/drawing/2014/main" xmlns="" id="{2890F085-B1D6-6C45-9DB9-76940C6F63E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6" t="21544" r="23214" b="26447"/>
          <a:stretch/>
        </p:blipFill>
        <p:spPr>
          <a:xfrm>
            <a:off x="58530" y="-17294"/>
            <a:ext cx="1683421" cy="806476"/>
          </a:xfrm>
          <a:prstGeom prst="rect">
            <a:avLst/>
          </a:prstGeom>
        </p:spPr>
      </p:pic>
      <p:sp>
        <p:nvSpPr>
          <p:cNvPr id="14" name="13 CuadroTexto"/>
          <p:cNvSpPr txBox="1"/>
          <p:nvPr/>
        </p:nvSpPr>
        <p:spPr>
          <a:xfrm>
            <a:off x="8097379" y="4096431"/>
            <a:ext cx="35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Puntuación PP: 3.7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056900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9086" y="-17732"/>
            <a:ext cx="2438636" cy="861117"/>
          </a:xfrm>
          <a:prstGeom prst="rect">
            <a:avLst/>
          </a:prstGeom>
        </p:spPr>
      </p:pic>
      <p:sp>
        <p:nvSpPr>
          <p:cNvPr id="8" name="7 Flecha derecha"/>
          <p:cNvSpPr/>
          <p:nvPr/>
        </p:nvSpPr>
        <p:spPr>
          <a:xfrm>
            <a:off x="5858516" y="1946654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31 Flecha derecha"/>
          <p:cNvSpPr/>
          <p:nvPr/>
        </p:nvSpPr>
        <p:spPr>
          <a:xfrm>
            <a:off x="6216702" y="2133791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xmlns="" id="{822629DC-821D-486E-A50A-95EF5F5F00F4}"/>
              </a:ext>
            </a:extLst>
          </p:cNvPr>
          <p:cNvGrpSpPr/>
          <p:nvPr/>
        </p:nvGrpSpPr>
        <p:grpSpPr>
          <a:xfrm>
            <a:off x="900240" y="756302"/>
            <a:ext cx="10899873" cy="1066006"/>
            <a:chOff x="429317" y="358573"/>
            <a:chExt cx="10929459" cy="1346851"/>
          </a:xfrm>
          <a:scene3d>
            <a:camera prst="orthographicFront"/>
            <a:lightRig rig="flat" dir="t"/>
          </a:scene3d>
        </p:grpSpPr>
        <p:sp>
          <p:nvSpPr>
            <p:cNvPr id="26" name="Rectángulo: esquinas redondeadas 25">
              <a:extLst>
                <a:ext uri="{FF2B5EF4-FFF2-40B4-BE49-F238E27FC236}">
                  <a16:creationId xmlns:a16="http://schemas.microsoft.com/office/drawing/2014/main" xmlns="" id="{A74EA909-366A-4058-9483-0AD501A0FEE0}"/>
                </a:ext>
              </a:extLst>
            </p:cNvPr>
            <p:cNvSpPr/>
            <p:nvPr/>
          </p:nvSpPr>
          <p:spPr>
            <a:xfrm>
              <a:off x="429318" y="358573"/>
              <a:ext cx="10929458" cy="1346851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ctángulo: esquinas redondeadas 4">
              <a:extLst>
                <a:ext uri="{FF2B5EF4-FFF2-40B4-BE49-F238E27FC236}">
                  <a16:creationId xmlns:a16="http://schemas.microsoft.com/office/drawing/2014/main" xmlns="" id="{0B1A1EA7-415C-45E2-B96E-5D78B7AA97E1}"/>
                </a:ext>
              </a:extLst>
            </p:cNvPr>
            <p:cNvSpPr txBox="1"/>
            <p:nvPr/>
          </p:nvSpPr>
          <p:spPr>
            <a:xfrm>
              <a:off x="429317" y="466231"/>
              <a:ext cx="10797962" cy="121535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3600" b="1" dirty="0"/>
                <a:t>Construcción y dotación de vivero agroforestal comunitario</a:t>
              </a:r>
              <a:endParaRPr lang="es-CO" sz="3200" b="1" kern="1200" dirty="0"/>
            </a:p>
          </p:txBody>
        </p:sp>
      </p:grpSp>
      <p:sp>
        <p:nvSpPr>
          <p:cNvPr id="34" name="Rectángulo 33">
            <a:extLst>
              <a:ext uri="{FF2B5EF4-FFF2-40B4-BE49-F238E27FC236}">
                <a16:creationId xmlns:a16="http://schemas.microsoft.com/office/drawing/2014/main" xmlns="" id="{08C305AC-5336-4810-8C8C-5EF6E93FDDFA}"/>
              </a:ext>
            </a:extLst>
          </p:cNvPr>
          <p:cNvSpPr/>
          <p:nvPr/>
        </p:nvSpPr>
        <p:spPr>
          <a:xfrm>
            <a:off x="333518" y="1786850"/>
            <a:ext cx="112413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MUNICIPIO: </a:t>
            </a:r>
            <a:r>
              <a:rPr lang="es-CO" sz="2000" dirty="0">
                <a:latin typeface="Arial" pitchFamily="34" charset="0"/>
                <a:cs typeface="Arial" pitchFamily="34" charset="0"/>
              </a:rPr>
              <a:t>NUEVA GRANADA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DESCRIPCIÓN: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La propuesta busca construir un vivero de 100 </a:t>
            </a:r>
            <a:r>
              <a:rPr lang="es-ES" sz="2000" dirty="0" err="1">
                <a:latin typeface="Arial" pitchFamily="34" charset="0"/>
                <a:cs typeface="Arial" pitchFamily="34" charset="0"/>
              </a:rPr>
              <a:t>mts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2 en el que se sembraran 50.000 plántulas al año, con un enfoque de reforestación sembrando especies como campano, cañahuate, carreto y especies frutales como limón, naranja y pomelo.</a:t>
            </a:r>
          </a:p>
          <a:p>
            <a:pPr algn="just"/>
            <a:endParaRPr lang="es-ES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BENEFICIARIOS TOTAL: </a:t>
            </a:r>
            <a:r>
              <a:rPr lang="es-CO" sz="2000" dirty="0">
                <a:latin typeface="Arial" pitchFamily="34" charset="0"/>
                <a:cs typeface="Arial" pitchFamily="34" charset="0"/>
              </a:rPr>
              <a:t>200</a:t>
            </a:r>
          </a:p>
          <a:p>
            <a:pPr algn="ctr"/>
            <a:r>
              <a:rPr lang="es-CO" sz="20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es-CO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xmlns="" id="{1A9EC673-90A9-465D-BEA8-EBAAAFCDF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370065"/>
              </p:ext>
            </p:extLst>
          </p:nvPr>
        </p:nvGraphicFramePr>
        <p:xfrm>
          <a:off x="86753" y="4313913"/>
          <a:ext cx="11734901" cy="2327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6504">
                  <a:extLst>
                    <a:ext uri="{9D8B030D-6E8A-4147-A177-3AD203B41FA5}">
                      <a16:colId xmlns:a16="http://schemas.microsoft.com/office/drawing/2014/main" xmlns="" val="2932490815"/>
                    </a:ext>
                  </a:extLst>
                </a:gridCol>
                <a:gridCol w="5595026">
                  <a:extLst>
                    <a:ext uri="{9D8B030D-6E8A-4147-A177-3AD203B41FA5}">
                      <a16:colId xmlns:a16="http://schemas.microsoft.com/office/drawing/2014/main" xmlns="" val="3572576567"/>
                    </a:ext>
                  </a:extLst>
                </a:gridCol>
                <a:gridCol w="3933371">
                  <a:extLst>
                    <a:ext uri="{9D8B030D-6E8A-4147-A177-3AD203B41FA5}">
                      <a16:colId xmlns:a16="http://schemas.microsoft.com/office/drawing/2014/main" xmlns="" val="3584768520"/>
                    </a:ext>
                  </a:extLst>
                </a:gridCol>
              </a:tblGrid>
              <a:tr h="5930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effectLst/>
                        </a:rPr>
                        <a:t>VALOR DE PROYECTO 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 err="1">
                          <a:effectLst/>
                        </a:rPr>
                        <a:t>Rev</a:t>
                      </a:r>
                      <a:r>
                        <a:rPr lang="es-CO" sz="1800" b="1" u="none" strike="noStrike" dirty="0">
                          <a:effectLst/>
                        </a:rPr>
                        <a:t>/</a:t>
                      </a:r>
                      <a:r>
                        <a:rPr lang="es-CO" sz="1800" b="1" u="none" strike="noStrike" dirty="0" err="1">
                          <a:effectLst/>
                        </a:rPr>
                        <a:t>Mov</a:t>
                      </a:r>
                      <a:r>
                        <a:rPr lang="es-CO" sz="1800" b="1" u="none" strike="noStrike" dirty="0">
                          <a:effectLst/>
                        </a:rPr>
                        <a:t>/programa/proyecto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Proyecto</a:t>
                      </a:r>
                      <a:r>
                        <a:rPr lang="es-CO" sz="18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de Libre inversión con el que coincide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7559133"/>
                  </a:ext>
                </a:extLst>
              </a:tr>
              <a:tr h="14812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</a:t>
                      </a:r>
                      <a:r>
                        <a:rPr lang="es-CO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56. 447.800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 DE</a:t>
                      </a:r>
                      <a:r>
                        <a:rPr lang="es-E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LA EQUIDAD</a:t>
                      </a:r>
                    </a:p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Revolución Ambiental. Cambio por los recursos hídricos y la biodiversidad. 2.1.1.3 </a:t>
                      </a:r>
                      <a:r>
                        <a:rPr lang="es-E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mta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54 viveros. Gestionar la construcción de (54) viveros comunitarios de producción de material vegetal. Para reforestación y apoyo. 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PENDIENTE 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08644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N/A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5578433" y="3667065"/>
            <a:ext cx="4615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s-ES" sz="2000" b="1" dirty="0"/>
              <a:t>FIRMAS</a:t>
            </a:r>
            <a:r>
              <a:rPr lang="es-ES" dirty="0"/>
              <a:t>: NO</a:t>
            </a:r>
            <a:endParaRPr lang="es-ES" b="1" dirty="0"/>
          </a:p>
        </p:txBody>
      </p:sp>
      <p:sp>
        <p:nvSpPr>
          <p:cNvPr id="15" name="14 Rectángulo"/>
          <p:cNvSpPr/>
          <p:nvPr/>
        </p:nvSpPr>
        <p:spPr>
          <a:xfrm>
            <a:off x="0" y="8204"/>
            <a:ext cx="1741951" cy="7175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" name="Imagen 16">
            <a:extLst>
              <a:ext uri="{FF2B5EF4-FFF2-40B4-BE49-F238E27FC236}">
                <a16:creationId xmlns:a16="http://schemas.microsoft.com/office/drawing/2014/main" xmlns="" id="{2890F085-B1D6-6C45-9DB9-76940C6F63E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6" t="21544" r="23214" b="26447"/>
          <a:stretch/>
        </p:blipFill>
        <p:spPr>
          <a:xfrm>
            <a:off x="58530" y="-6310"/>
            <a:ext cx="1509013" cy="722922"/>
          </a:xfrm>
          <a:prstGeom prst="rect">
            <a:avLst/>
          </a:prstGeom>
        </p:spPr>
      </p:pic>
      <p:sp>
        <p:nvSpPr>
          <p:cNvPr id="13" name="12 CuadroTexto"/>
          <p:cNvSpPr txBox="1"/>
          <p:nvPr/>
        </p:nvSpPr>
        <p:spPr>
          <a:xfrm>
            <a:off x="7886205" y="3738132"/>
            <a:ext cx="35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Puntuación PP:  4.1  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1940749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9086" y="-17732"/>
            <a:ext cx="2438636" cy="861117"/>
          </a:xfrm>
          <a:prstGeom prst="rect">
            <a:avLst/>
          </a:prstGeom>
        </p:spPr>
      </p:pic>
      <p:sp>
        <p:nvSpPr>
          <p:cNvPr id="8" name="7 Flecha derecha"/>
          <p:cNvSpPr/>
          <p:nvPr/>
        </p:nvSpPr>
        <p:spPr>
          <a:xfrm>
            <a:off x="5858516" y="1946654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31 Flecha derecha"/>
          <p:cNvSpPr/>
          <p:nvPr/>
        </p:nvSpPr>
        <p:spPr>
          <a:xfrm>
            <a:off x="6216702" y="2133791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xmlns="" id="{822629DC-821D-486E-A50A-95EF5F5F00F4}"/>
              </a:ext>
            </a:extLst>
          </p:cNvPr>
          <p:cNvGrpSpPr/>
          <p:nvPr/>
        </p:nvGrpSpPr>
        <p:grpSpPr>
          <a:xfrm>
            <a:off x="900240" y="756302"/>
            <a:ext cx="10899873" cy="1066006"/>
            <a:chOff x="429317" y="358573"/>
            <a:chExt cx="10929459" cy="1346851"/>
          </a:xfrm>
          <a:scene3d>
            <a:camera prst="orthographicFront"/>
            <a:lightRig rig="flat" dir="t"/>
          </a:scene3d>
        </p:grpSpPr>
        <p:sp>
          <p:nvSpPr>
            <p:cNvPr id="26" name="Rectángulo: esquinas redondeadas 25">
              <a:extLst>
                <a:ext uri="{FF2B5EF4-FFF2-40B4-BE49-F238E27FC236}">
                  <a16:creationId xmlns:a16="http://schemas.microsoft.com/office/drawing/2014/main" xmlns="" id="{A74EA909-366A-4058-9483-0AD501A0FEE0}"/>
                </a:ext>
              </a:extLst>
            </p:cNvPr>
            <p:cNvSpPr/>
            <p:nvPr/>
          </p:nvSpPr>
          <p:spPr>
            <a:xfrm>
              <a:off x="429318" y="358573"/>
              <a:ext cx="10929458" cy="1346851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ctángulo: esquinas redondeadas 4">
              <a:extLst>
                <a:ext uri="{FF2B5EF4-FFF2-40B4-BE49-F238E27FC236}">
                  <a16:creationId xmlns:a16="http://schemas.microsoft.com/office/drawing/2014/main" xmlns="" id="{0B1A1EA7-415C-45E2-B96E-5D78B7AA97E1}"/>
                </a:ext>
              </a:extLst>
            </p:cNvPr>
            <p:cNvSpPr txBox="1"/>
            <p:nvPr/>
          </p:nvSpPr>
          <p:spPr>
            <a:xfrm>
              <a:off x="429317" y="466231"/>
              <a:ext cx="10797962" cy="121535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3600" b="1" dirty="0"/>
                <a:t>Mejoramiento y ampliación del museo etnográfico de Santa Ana </a:t>
              </a:r>
              <a:endParaRPr lang="es-CO" sz="3200" b="1" kern="1200" dirty="0"/>
            </a:p>
          </p:txBody>
        </p:sp>
      </p:grpSp>
      <p:sp>
        <p:nvSpPr>
          <p:cNvPr id="34" name="Rectángulo 33">
            <a:extLst>
              <a:ext uri="{FF2B5EF4-FFF2-40B4-BE49-F238E27FC236}">
                <a16:creationId xmlns:a16="http://schemas.microsoft.com/office/drawing/2014/main" xmlns="" id="{08C305AC-5336-4810-8C8C-5EF6E93FDDFA}"/>
              </a:ext>
            </a:extLst>
          </p:cNvPr>
          <p:cNvSpPr/>
          <p:nvPr/>
        </p:nvSpPr>
        <p:spPr>
          <a:xfrm>
            <a:off x="475314" y="2112803"/>
            <a:ext cx="112413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MUNICIPIO: </a:t>
            </a:r>
            <a:r>
              <a:rPr lang="es-CO" sz="2000" dirty="0">
                <a:latin typeface="Arial" pitchFamily="34" charset="0"/>
                <a:cs typeface="Arial" pitchFamily="34" charset="0"/>
              </a:rPr>
              <a:t>SANTA ANA </a:t>
            </a:r>
          </a:p>
          <a:p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DESCRIPCIÓN: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Mejoramiento y ampliación del museo de santa Ana, logrando ampliar la investigación antropológica, etnográfica, arqueológica , histórica y cultural de la región.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BENEFICIARIOS TOTAL: </a:t>
            </a:r>
            <a:r>
              <a:rPr lang="es-CO" sz="2000" dirty="0">
                <a:latin typeface="Arial" pitchFamily="34" charset="0"/>
                <a:cs typeface="Arial" pitchFamily="34" charset="0"/>
              </a:rPr>
              <a:t>25.938 </a:t>
            </a:r>
          </a:p>
          <a:p>
            <a:pPr algn="ctr"/>
            <a:endParaRPr lang="es-CO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xmlns="" id="{1A9EC673-90A9-465D-BEA8-EBAAAFCDF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438817"/>
              </p:ext>
            </p:extLst>
          </p:nvPr>
        </p:nvGraphicFramePr>
        <p:xfrm>
          <a:off x="86753" y="4313913"/>
          <a:ext cx="11734901" cy="2327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6504">
                  <a:extLst>
                    <a:ext uri="{9D8B030D-6E8A-4147-A177-3AD203B41FA5}">
                      <a16:colId xmlns:a16="http://schemas.microsoft.com/office/drawing/2014/main" xmlns="" val="2932490815"/>
                    </a:ext>
                  </a:extLst>
                </a:gridCol>
                <a:gridCol w="5595026">
                  <a:extLst>
                    <a:ext uri="{9D8B030D-6E8A-4147-A177-3AD203B41FA5}">
                      <a16:colId xmlns:a16="http://schemas.microsoft.com/office/drawing/2014/main" xmlns="" val="3572576567"/>
                    </a:ext>
                  </a:extLst>
                </a:gridCol>
                <a:gridCol w="3933371">
                  <a:extLst>
                    <a:ext uri="{9D8B030D-6E8A-4147-A177-3AD203B41FA5}">
                      <a16:colId xmlns:a16="http://schemas.microsoft.com/office/drawing/2014/main" xmlns="" val="3584768520"/>
                    </a:ext>
                  </a:extLst>
                </a:gridCol>
              </a:tblGrid>
              <a:tr h="5930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effectLst/>
                        </a:rPr>
                        <a:t>VALOR DE PROYECTO 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 err="1">
                          <a:effectLst/>
                        </a:rPr>
                        <a:t>Rev</a:t>
                      </a:r>
                      <a:r>
                        <a:rPr lang="es-CO" sz="1800" b="1" u="none" strike="noStrike" dirty="0">
                          <a:effectLst/>
                        </a:rPr>
                        <a:t>/</a:t>
                      </a:r>
                      <a:r>
                        <a:rPr lang="es-CO" sz="1800" b="1" u="none" strike="noStrike" dirty="0" err="1">
                          <a:effectLst/>
                        </a:rPr>
                        <a:t>Mov</a:t>
                      </a:r>
                      <a:r>
                        <a:rPr lang="es-CO" sz="1800" b="1" u="none" strike="noStrike" dirty="0">
                          <a:effectLst/>
                        </a:rPr>
                        <a:t>/programa/proyecto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Proyecto</a:t>
                      </a:r>
                      <a:r>
                        <a:rPr lang="es-CO" sz="18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de Libre inversión con el que coincide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7559133"/>
                  </a:ext>
                </a:extLst>
              </a:tr>
              <a:tr h="14812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</a:t>
                      </a:r>
                      <a:r>
                        <a:rPr lang="es-CO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59.500.000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 DE</a:t>
                      </a:r>
                      <a:r>
                        <a:rPr lang="es-E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LA EQUIDAD</a:t>
                      </a:r>
                    </a:p>
                    <a:p>
                      <a:pPr algn="just" fontAlgn="ctr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Renace 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 cultura y el deporte. Cambio en la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gestión 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culturas 1.4.1.4.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Acción 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promover la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creación 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 una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agenda 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cultural que articule las manifestaciones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artísticas 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 culturales de todos los municipios y santa marta. 1.4.1.4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Construcción, adecuación y/o mejoramiento de infraestructura para la recuperación y desarrollo sostenible del sector turístico en el departamento del Magdalena.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08644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$116.000.000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5578433" y="3667065"/>
            <a:ext cx="4615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s-ES" sz="2000" b="1" dirty="0"/>
              <a:t>FIRMAS</a:t>
            </a:r>
            <a:r>
              <a:rPr lang="es-ES" dirty="0"/>
              <a:t>: NO</a:t>
            </a:r>
            <a:endParaRPr lang="es-ES" b="1" dirty="0"/>
          </a:p>
        </p:txBody>
      </p:sp>
      <p:sp>
        <p:nvSpPr>
          <p:cNvPr id="15" name="14 Rectángulo"/>
          <p:cNvSpPr/>
          <p:nvPr/>
        </p:nvSpPr>
        <p:spPr>
          <a:xfrm>
            <a:off x="0" y="8204"/>
            <a:ext cx="1741951" cy="7175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" name="Imagen 16">
            <a:extLst>
              <a:ext uri="{FF2B5EF4-FFF2-40B4-BE49-F238E27FC236}">
                <a16:creationId xmlns:a16="http://schemas.microsoft.com/office/drawing/2014/main" xmlns="" id="{2890F085-B1D6-6C45-9DB9-76940C6F63E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6" t="21544" r="23214" b="26447"/>
          <a:stretch/>
        </p:blipFill>
        <p:spPr>
          <a:xfrm>
            <a:off x="58530" y="-6310"/>
            <a:ext cx="1509013" cy="722922"/>
          </a:xfrm>
          <a:prstGeom prst="rect">
            <a:avLst/>
          </a:prstGeom>
        </p:spPr>
      </p:pic>
      <p:sp>
        <p:nvSpPr>
          <p:cNvPr id="13" name="12 CuadroTexto"/>
          <p:cNvSpPr txBox="1"/>
          <p:nvPr/>
        </p:nvSpPr>
        <p:spPr>
          <a:xfrm>
            <a:off x="7886205" y="3727115"/>
            <a:ext cx="35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Puntuación PP: 4.1  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749405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9086" y="-17732"/>
            <a:ext cx="2438636" cy="861117"/>
          </a:xfrm>
          <a:prstGeom prst="rect">
            <a:avLst/>
          </a:prstGeom>
        </p:spPr>
      </p:pic>
      <p:sp>
        <p:nvSpPr>
          <p:cNvPr id="8" name="7 Flecha derecha"/>
          <p:cNvSpPr/>
          <p:nvPr/>
        </p:nvSpPr>
        <p:spPr>
          <a:xfrm>
            <a:off x="5858516" y="1946654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31 Flecha derecha"/>
          <p:cNvSpPr/>
          <p:nvPr/>
        </p:nvSpPr>
        <p:spPr>
          <a:xfrm>
            <a:off x="6216702" y="2133791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xmlns="" id="{822629DC-821D-486E-A50A-95EF5F5F00F4}"/>
              </a:ext>
            </a:extLst>
          </p:cNvPr>
          <p:cNvGrpSpPr/>
          <p:nvPr/>
        </p:nvGrpSpPr>
        <p:grpSpPr>
          <a:xfrm>
            <a:off x="900240" y="756302"/>
            <a:ext cx="10899873" cy="1066006"/>
            <a:chOff x="429317" y="358573"/>
            <a:chExt cx="10929459" cy="1346851"/>
          </a:xfrm>
          <a:scene3d>
            <a:camera prst="orthographicFront"/>
            <a:lightRig rig="flat" dir="t"/>
          </a:scene3d>
        </p:grpSpPr>
        <p:sp>
          <p:nvSpPr>
            <p:cNvPr id="26" name="Rectángulo: esquinas redondeadas 25">
              <a:extLst>
                <a:ext uri="{FF2B5EF4-FFF2-40B4-BE49-F238E27FC236}">
                  <a16:creationId xmlns:a16="http://schemas.microsoft.com/office/drawing/2014/main" xmlns="" id="{A74EA909-366A-4058-9483-0AD501A0FEE0}"/>
                </a:ext>
              </a:extLst>
            </p:cNvPr>
            <p:cNvSpPr/>
            <p:nvPr/>
          </p:nvSpPr>
          <p:spPr>
            <a:xfrm>
              <a:off x="429318" y="358573"/>
              <a:ext cx="10929458" cy="1346851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ctángulo: esquinas redondeadas 4">
              <a:extLst>
                <a:ext uri="{FF2B5EF4-FFF2-40B4-BE49-F238E27FC236}">
                  <a16:creationId xmlns:a16="http://schemas.microsoft.com/office/drawing/2014/main" xmlns="" id="{0B1A1EA7-415C-45E2-B96E-5D78B7AA97E1}"/>
                </a:ext>
              </a:extLst>
            </p:cNvPr>
            <p:cNvSpPr txBox="1"/>
            <p:nvPr/>
          </p:nvSpPr>
          <p:spPr>
            <a:xfrm>
              <a:off x="429317" y="466231"/>
              <a:ext cx="10797962" cy="121535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3600" b="1" dirty="0"/>
                <a:t>Museo como atractivo para el desarrollo turístico sostenible</a:t>
              </a:r>
              <a:endParaRPr lang="es-CO" sz="3200" b="1" kern="1200" dirty="0"/>
            </a:p>
          </p:txBody>
        </p:sp>
      </p:grpSp>
      <p:sp>
        <p:nvSpPr>
          <p:cNvPr id="34" name="Rectángulo 33">
            <a:extLst>
              <a:ext uri="{FF2B5EF4-FFF2-40B4-BE49-F238E27FC236}">
                <a16:creationId xmlns:a16="http://schemas.microsoft.com/office/drawing/2014/main" xmlns="" id="{08C305AC-5336-4810-8C8C-5EF6E93FDDFA}"/>
              </a:ext>
            </a:extLst>
          </p:cNvPr>
          <p:cNvSpPr/>
          <p:nvPr/>
        </p:nvSpPr>
        <p:spPr>
          <a:xfrm>
            <a:off x="475314" y="2133791"/>
            <a:ext cx="112413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MUNICIPIO: </a:t>
            </a:r>
            <a:r>
              <a:rPr lang="es-CO" sz="2000" dirty="0">
                <a:latin typeface="Arial" pitchFamily="34" charset="0"/>
                <a:cs typeface="Arial" pitchFamily="34" charset="0"/>
              </a:rPr>
              <a:t>TENERIFE</a:t>
            </a:r>
          </a:p>
          <a:p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DESCRIPCIÓN: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Construcción de museo antropológico  paleontológico, arqueológico, religioso e histórico en un elefante blanco en total abandono cuya infraestructura requiere una ayuda del 30%.</a:t>
            </a:r>
            <a:endParaRPr lang="es-ES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BENEFICIARIOS TOTAL:  2.600</a:t>
            </a:r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CO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xmlns="" id="{1A9EC673-90A9-465D-BEA8-EBAAAFCDF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735957"/>
              </p:ext>
            </p:extLst>
          </p:nvPr>
        </p:nvGraphicFramePr>
        <p:xfrm>
          <a:off x="86753" y="4313913"/>
          <a:ext cx="11734901" cy="2327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6504">
                  <a:extLst>
                    <a:ext uri="{9D8B030D-6E8A-4147-A177-3AD203B41FA5}">
                      <a16:colId xmlns:a16="http://schemas.microsoft.com/office/drawing/2014/main" xmlns="" val="2932490815"/>
                    </a:ext>
                  </a:extLst>
                </a:gridCol>
                <a:gridCol w="5595026">
                  <a:extLst>
                    <a:ext uri="{9D8B030D-6E8A-4147-A177-3AD203B41FA5}">
                      <a16:colId xmlns:a16="http://schemas.microsoft.com/office/drawing/2014/main" xmlns="" val="3572576567"/>
                    </a:ext>
                  </a:extLst>
                </a:gridCol>
                <a:gridCol w="3933371">
                  <a:extLst>
                    <a:ext uri="{9D8B030D-6E8A-4147-A177-3AD203B41FA5}">
                      <a16:colId xmlns:a16="http://schemas.microsoft.com/office/drawing/2014/main" xmlns="" val="3584768520"/>
                    </a:ext>
                  </a:extLst>
                </a:gridCol>
              </a:tblGrid>
              <a:tr h="5930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effectLst/>
                        </a:rPr>
                        <a:t>VALOR DE PROYECTO 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 err="1">
                          <a:effectLst/>
                        </a:rPr>
                        <a:t>Rev</a:t>
                      </a:r>
                      <a:r>
                        <a:rPr lang="es-CO" sz="1800" b="1" u="none" strike="noStrike" dirty="0">
                          <a:effectLst/>
                        </a:rPr>
                        <a:t>/</a:t>
                      </a:r>
                      <a:r>
                        <a:rPr lang="es-CO" sz="1800" b="1" u="none" strike="noStrike" dirty="0" err="1">
                          <a:effectLst/>
                        </a:rPr>
                        <a:t>Mov</a:t>
                      </a:r>
                      <a:r>
                        <a:rPr lang="es-CO" sz="1800" b="1" u="none" strike="noStrike" dirty="0">
                          <a:effectLst/>
                        </a:rPr>
                        <a:t>/programa/proyecto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Proyecto</a:t>
                      </a:r>
                      <a:r>
                        <a:rPr lang="es-CO" sz="18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de Libre inversión con el que coincide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7559133"/>
                  </a:ext>
                </a:extLst>
              </a:tr>
              <a:tr h="14812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$58.450.000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 DE</a:t>
                      </a:r>
                      <a:r>
                        <a:rPr lang="es-E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LA EQUIDAD</a:t>
                      </a:r>
                    </a:p>
                    <a:p>
                      <a:pPr algn="just" fontAlgn="ctr"/>
                      <a:r>
                        <a:rPr lang="es-E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Renace </a:t>
                      </a:r>
                      <a:r>
                        <a:rPr lang="es-E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 cultura y el deporte. Cambio en la </a:t>
                      </a:r>
                      <a:r>
                        <a:rPr lang="es-E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gestión </a:t>
                      </a:r>
                      <a:r>
                        <a:rPr lang="es-E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culturas 1.4.1.4. </a:t>
                      </a:r>
                      <a:r>
                        <a:rPr lang="es-E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Acción </a:t>
                      </a:r>
                      <a:r>
                        <a:rPr lang="es-E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promover la </a:t>
                      </a:r>
                      <a:r>
                        <a:rPr lang="es-E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creación </a:t>
                      </a:r>
                      <a:r>
                        <a:rPr lang="es-E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 una </a:t>
                      </a:r>
                      <a:r>
                        <a:rPr lang="es-E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agenda </a:t>
                      </a:r>
                      <a:r>
                        <a:rPr lang="es-E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cultural que articule las manifestaciones </a:t>
                      </a:r>
                      <a:r>
                        <a:rPr lang="es-E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artísticas </a:t>
                      </a:r>
                      <a:r>
                        <a:rPr lang="es-E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 culturales de todos los municipios y santa marta. 1.4.1.4.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Construcción, adecuación y/o mejoramiento de infraestructura para la recuperación y desarrollo sostenible del sector turístico en el departamento del Magdalena.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08644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$116.000.000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5578433" y="3667065"/>
            <a:ext cx="4615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s-ES" sz="2000" b="1" dirty="0"/>
              <a:t>FIRMAS</a:t>
            </a:r>
            <a:r>
              <a:rPr lang="es-ES" dirty="0"/>
              <a:t>: NO</a:t>
            </a:r>
            <a:endParaRPr lang="es-ES" b="1" dirty="0"/>
          </a:p>
        </p:txBody>
      </p:sp>
      <p:sp>
        <p:nvSpPr>
          <p:cNvPr id="15" name="14 Rectángulo"/>
          <p:cNvSpPr/>
          <p:nvPr/>
        </p:nvSpPr>
        <p:spPr>
          <a:xfrm>
            <a:off x="0" y="8204"/>
            <a:ext cx="1741951" cy="7175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" name="Imagen 16">
            <a:extLst>
              <a:ext uri="{FF2B5EF4-FFF2-40B4-BE49-F238E27FC236}">
                <a16:creationId xmlns:a16="http://schemas.microsoft.com/office/drawing/2014/main" xmlns="" id="{2890F085-B1D6-6C45-9DB9-76940C6F63E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6" t="21544" r="23214" b="26447"/>
          <a:stretch/>
        </p:blipFill>
        <p:spPr>
          <a:xfrm>
            <a:off x="58530" y="-6310"/>
            <a:ext cx="1509013" cy="722922"/>
          </a:xfrm>
          <a:prstGeom prst="rect">
            <a:avLst/>
          </a:prstGeom>
        </p:spPr>
      </p:pic>
      <p:sp>
        <p:nvSpPr>
          <p:cNvPr id="13" name="12 CuadroTexto"/>
          <p:cNvSpPr txBox="1"/>
          <p:nvPr/>
        </p:nvSpPr>
        <p:spPr>
          <a:xfrm>
            <a:off x="7886205" y="3727115"/>
            <a:ext cx="35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Puntuación PP: 3.4  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6540643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9086" y="-17732"/>
            <a:ext cx="2438636" cy="861117"/>
          </a:xfrm>
          <a:prstGeom prst="rect">
            <a:avLst/>
          </a:prstGeom>
        </p:spPr>
      </p:pic>
      <p:sp>
        <p:nvSpPr>
          <p:cNvPr id="8" name="7 Flecha derecha"/>
          <p:cNvSpPr/>
          <p:nvPr/>
        </p:nvSpPr>
        <p:spPr>
          <a:xfrm>
            <a:off x="5858516" y="1946654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31 Flecha derecha"/>
          <p:cNvSpPr/>
          <p:nvPr/>
        </p:nvSpPr>
        <p:spPr>
          <a:xfrm>
            <a:off x="6216702" y="2133791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xmlns="" id="{822629DC-821D-486E-A50A-95EF5F5F00F4}"/>
              </a:ext>
            </a:extLst>
          </p:cNvPr>
          <p:cNvGrpSpPr/>
          <p:nvPr/>
        </p:nvGrpSpPr>
        <p:grpSpPr>
          <a:xfrm>
            <a:off x="1567543" y="716612"/>
            <a:ext cx="8462283" cy="1230042"/>
            <a:chOff x="429318" y="320961"/>
            <a:chExt cx="10929458" cy="1734220"/>
          </a:xfrm>
          <a:scene3d>
            <a:camera prst="orthographicFront"/>
            <a:lightRig rig="flat" dir="t"/>
          </a:scene3d>
        </p:grpSpPr>
        <p:sp>
          <p:nvSpPr>
            <p:cNvPr id="26" name="Rectángulo: esquinas redondeadas 25">
              <a:extLst>
                <a:ext uri="{FF2B5EF4-FFF2-40B4-BE49-F238E27FC236}">
                  <a16:creationId xmlns:a16="http://schemas.microsoft.com/office/drawing/2014/main" xmlns="" id="{A74EA909-366A-4058-9483-0AD501A0FEE0}"/>
                </a:ext>
              </a:extLst>
            </p:cNvPr>
            <p:cNvSpPr/>
            <p:nvPr/>
          </p:nvSpPr>
          <p:spPr>
            <a:xfrm>
              <a:off x="429318" y="358573"/>
              <a:ext cx="10929458" cy="1346851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ctángulo: esquinas redondeadas 4">
              <a:extLst>
                <a:ext uri="{FF2B5EF4-FFF2-40B4-BE49-F238E27FC236}">
                  <a16:creationId xmlns:a16="http://schemas.microsoft.com/office/drawing/2014/main" xmlns="" id="{0B1A1EA7-415C-45E2-B96E-5D78B7AA97E1}"/>
                </a:ext>
              </a:extLst>
            </p:cNvPr>
            <p:cNvSpPr txBox="1"/>
            <p:nvPr/>
          </p:nvSpPr>
          <p:spPr>
            <a:xfrm>
              <a:off x="429318" y="320961"/>
              <a:ext cx="10797962" cy="17342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800" b="1" dirty="0"/>
                <a:t> </a:t>
              </a:r>
              <a:r>
                <a:rPr lang="es-ES" sz="3600" b="1" dirty="0"/>
                <a:t>Construcción de cancha futbol 8</a:t>
              </a:r>
              <a:endParaRPr lang="es-CO" sz="3200" b="1" kern="1200" dirty="0"/>
            </a:p>
          </p:txBody>
        </p:sp>
      </p:grpSp>
      <p:sp>
        <p:nvSpPr>
          <p:cNvPr id="34" name="Rectángulo 33">
            <a:extLst>
              <a:ext uri="{FF2B5EF4-FFF2-40B4-BE49-F238E27FC236}">
                <a16:creationId xmlns:a16="http://schemas.microsoft.com/office/drawing/2014/main" xmlns="" id="{08C305AC-5336-4810-8C8C-5EF6E93FDDFA}"/>
              </a:ext>
            </a:extLst>
          </p:cNvPr>
          <p:cNvSpPr/>
          <p:nvPr/>
        </p:nvSpPr>
        <p:spPr>
          <a:xfrm>
            <a:off x="579024" y="1750907"/>
            <a:ext cx="112413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MUNICIPIO: </a:t>
            </a:r>
            <a:r>
              <a:rPr lang="es-CO" sz="2000" dirty="0">
                <a:latin typeface="Arial" pitchFamily="34" charset="0"/>
                <a:cs typeface="Arial" pitchFamily="34" charset="0"/>
              </a:rPr>
              <a:t>EL RETÉN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DESCRIPCIÓN: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La comunidad tiene el predio que tiene una medida de 31 metros de ancho x 51 metros de longitud. Cuenta con el apoyo de la comunidad (firmas) y beneficia a 571 jóvenes.</a:t>
            </a:r>
            <a:endParaRPr lang="es-ES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CO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BENEFICIARIOS TOTAL: 571</a:t>
            </a:r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CO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xmlns="" id="{1A9EC673-90A9-465D-BEA8-EBAAAFCDF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309093"/>
              </p:ext>
            </p:extLst>
          </p:nvPr>
        </p:nvGraphicFramePr>
        <p:xfrm>
          <a:off x="86753" y="4285336"/>
          <a:ext cx="11734901" cy="24583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6504">
                  <a:extLst>
                    <a:ext uri="{9D8B030D-6E8A-4147-A177-3AD203B41FA5}">
                      <a16:colId xmlns:a16="http://schemas.microsoft.com/office/drawing/2014/main" xmlns="" val="2932490815"/>
                    </a:ext>
                  </a:extLst>
                </a:gridCol>
                <a:gridCol w="5595026">
                  <a:extLst>
                    <a:ext uri="{9D8B030D-6E8A-4147-A177-3AD203B41FA5}">
                      <a16:colId xmlns:a16="http://schemas.microsoft.com/office/drawing/2014/main" xmlns="" val="3572576567"/>
                    </a:ext>
                  </a:extLst>
                </a:gridCol>
                <a:gridCol w="3933371">
                  <a:extLst>
                    <a:ext uri="{9D8B030D-6E8A-4147-A177-3AD203B41FA5}">
                      <a16:colId xmlns:a16="http://schemas.microsoft.com/office/drawing/2014/main" xmlns="" val="3584768520"/>
                    </a:ext>
                  </a:extLst>
                </a:gridCol>
              </a:tblGrid>
              <a:tr h="62632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effectLst/>
                        </a:rPr>
                        <a:t>VALOR DE PROYECTO 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 err="1">
                          <a:effectLst/>
                        </a:rPr>
                        <a:t>Rev</a:t>
                      </a:r>
                      <a:r>
                        <a:rPr lang="es-CO" sz="1800" b="1" u="none" strike="noStrike" dirty="0">
                          <a:effectLst/>
                        </a:rPr>
                        <a:t>/</a:t>
                      </a:r>
                      <a:r>
                        <a:rPr lang="es-CO" sz="1800" b="1" u="none" strike="noStrike" dirty="0" err="1">
                          <a:effectLst/>
                        </a:rPr>
                        <a:t>Mov</a:t>
                      </a:r>
                      <a:r>
                        <a:rPr lang="es-CO" sz="1800" b="1" u="none" strike="noStrike" dirty="0">
                          <a:effectLst/>
                        </a:rPr>
                        <a:t>/programa/proyecto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Proyecto</a:t>
                      </a:r>
                      <a:r>
                        <a:rPr lang="es-CO" sz="18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de Libre inversión con el que coincide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7559133"/>
                  </a:ext>
                </a:extLst>
              </a:tr>
              <a:tr h="156443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 DE</a:t>
                      </a:r>
                      <a:r>
                        <a:rPr lang="es-E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LA EQUIDAD </a:t>
                      </a:r>
                      <a:r>
                        <a:rPr lang="es-E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s-E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s-E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fontAlgn="ctr"/>
                      <a:r>
                        <a:rPr lang="es-E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 </a:t>
                      </a:r>
                      <a:r>
                        <a:rPr lang="es-E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Movilización por el cambio en el deporte y la recreación; Programa 1.4.2 Cambio por el deporte y la recreación; proyecto  1.4.2.3 Parques de la Equidad y la Alegría; 1.4.2.3.5 Gestionar la construcción y/o intervención de (8) Parques de la Equidad y la Alegría</a:t>
                      </a:r>
                      <a:r>
                        <a:rPr lang="es-E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 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No Existe un proyecto en el que encaje la propuesta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0864486"/>
                  </a:ext>
                </a:extLst>
              </a:tr>
              <a:tr h="267600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5457786" y="3264232"/>
            <a:ext cx="4615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s-ES" sz="2000" b="1" dirty="0"/>
              <a:t>FIRMAS</a:t>
            </a:r>
            <a:r>
              <a:rPr lang="es-ES" dirty="0"/>
              <a:t>: NO</a:t>
            </a:r>
            <a:endParaRPr lang="es-ES" b="1" dirty="0"/>
          </a:p>
        </p:txBody>
      </p:sp>
      <p:sp>
        <p:nvSpPr>
          <p:cNvPr id="15" name="14 Rectángulo"/>
          <p:cNvSpPr/>
          <p:nvPr/>
        </p:nvSpPr>
        <p:spPr>
          <a:xfrm>
            <a:off x="0" y="8204"/>
            <a:ext cx="1741951" cy="7175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" name="Imagen 16">
            <a:extLst>
              <a:ext uri="{FF2B5EF4-FFF2-40B4-BE49-F238E27FC236}">
                <a16:creationId xmlns:a16="http://schemas.microsoft.com/office/drawing/2014/main" xmlns="" id="{2890F085-B1D6-6C45-9DB9-76940C6F63E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6" t="21544" r="23214" b="26447"/>
          <a:stretch/>
        </p:blipFill>
        <p:spPr>
          <a:xfrm>
            <a:off x="58530" y="-6310"/>
            <a:ext cx="1509013" cy="722922"/>
          </a:xfrm>
          <a:prstGeom prst="rect">
            <a:avLst/>
          </a:prstGeom>
        </p:spPr>
      </p:pic>
      <p:sp>
        <p:nvSpPr>
          <p:cNvPr id="13" name="12 CuadroTexto"/>
          <p:cNvSpPr txBox="1"/>
          <p:nvPr/>
        </p:nvSpPr>
        <p:spPr>
          <a:xfrm>
            <a:off x="7886204" y="3295010"/>
            <a:ext cx="35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Puntuación PP:3.2  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237736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9086" y="-17732"/>
            <a:ext cx="2438636" cy="861117"/>
          </a:xfrm>
          <a:prstGeom prst="rect">
            <a:avLst/>
          </a:prstGeom>
        </p:spPr>
      </p:pic>
      <p:sp>
        <p:nvSpPr>
          <p:cNvPr id="8" name="7 Flecha derecha"/>
          <p:cNvSpPr/>
          <p:nvPr/>
        </p:nvSpPr>
        <p:spPr>
          <a:xfrm>
            <a:off x="5858516" y="1946654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31 Flecha derecha"/>
          <p:cNvSpPr/>
          <p:nvPr/>
        </p:nvSpPr>
        <p:spPr>
          <a:xfrm>
            <a:off x="6216702" y="2133791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xmlns="" id="{822629DC-821D-486E-A50A-95EF5F5F00F4}"/>
              </a:ext>
            </a:extLst>
          </p:cNvPr>
          <p:cNvGrpSpPr/>
          <p:nvPr/>
        </p:nvGrpSpPr>
        <p:grpSpPr>
          <a:xfrm>
            <a:off x="906132" y="781857"/>
            <a:ext cx="10921413" cy="1066005"/>
            <a:chOff x="429318" y="358573"/>
            <a:chExt cx="10929458" cy="1346851"/>
          </a:xfrm>
          <a:scene3d>
            <a:camera prst="orthographicFront"/>
            <a:lightRig rig="flat" dir="t"/>
          </a:scene3d>
        </p:grpSpPr>
        <p:sp>
          <p:nvSpPr>
            <p:cNvPr id="26" name="Rectángulo: esquinas redondeadas 25">
              <a:extLst>
                <a:ext uri="{FF2B5EF4-FFF2-40B4-BE49-F238E27FC236}">
                  <a16:creationId xmlns:a16="http://schemas.microsoft.com/office/drawing/2014/main" xmlns="" id="{A74EA909-366A-4058-9483-0AD501A0FEE0}"/>
                </a:ext>
              </a:extLst>
            </p:cNvPr>
            <p:cNvSpPr/>
            <p:nvPr/>
          </p:nvSpPr>
          <p:spPr>
            <a:xfrm>
              <a:off x="429318" y="358573"/>
              <a:ext cx="10929458" cy="1346851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ctángulo: esquinas redondeadas 4">
              <a:extLst>
                <a:ext uri="{FF2B5EF4-FFF2-40B4-BE49-F238E27FC236}">
                  <a16:creationId xmlns:a16="http://schemas.microsoft.com/office/drawing/2014/main" xmlns="" id="{0B1A1EA7-415C-45E2-B96E-5D78B7AA97E1}"/>
                </a:ext>
              </a:extLst>
            </p:cNvPr>
            <p:cNvSpPr txBox="1"/>
            <p:nvPr/>
          </p:nvSpPr>
          <p:spPr>
            <a:xfrm>
              <a:off x="534442" y="534519"/>
              <a:ext cx="10797962" cy="108798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800" b="1" dirty="0"/>
                <a:t>Construcción de tres cantarillas en la vía que comunica el corregimiento de caño palma hasta el corregimiento de </a:t>
              </a:r>
              <a:r>
                <a:rPr lang="es-ES" sz="2800" b="1" dirty="0" err="1"/>
                <a:t>Menchiquejo</a:t>
              </a:r>
              <a:r>
                <a:rPr lang="es-ES" sz="2800" b="1" dirty="0"/>
                <a:t> magdalena</a:t>
              </a:r>
              <a:endParaRPr lang="es-CO" sz="2400" b="1" kern="1200" dirty="0"/>
            </a:p>
          </p:txBody>
        </p:sp>
      </p:grpSp>
      <p:sp>
        <p:nvSpPr>
          <p:cNvPr id="34" name="Rectángulo 33">
            <a:extLst>
              <a:ext uri="{FF2B5EF4-FFF2-40B4-BE49-F238E27FC236}">
                <a16:creationId xmlns:a16="http://schemas.microsoft.com/office/drawing/2014/main" xmlns="" id="{08C305AC-5336-4810-8C8C-5EF6E93FDDFA}"/>
              </a:ext>
            </a:extLst>
          </p:cNvPr>
          <p:cNvSpPr/>
          <p:nvPr/>
        </p:nvSpPr>
        <p:spPr>
          <a:xfrm>
            <a:off x="475314" y="2133791"/>
            <a:ext cx="112413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MUNICIPIO: </a:t>
            </a:r>
            <a:r>
              <a:rPr lang="es-CO" sz="2000" dirty="0">
                <a:latin typeface="Arial" pitchFamily="34" charset="0"/>
                <a:cs typeface="Arial" pitchFamily="34" charset="0"/>
              </a:rPr>
              <a:t>EL BANCO </a:t>
            </a:r>
          </a:p>
          <a:p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DESCRIPCIÓN: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Pretenden que se rehabilité una carretera terciaria con tres alcantarillas.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CO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BENEFICIARIOS TOTAL:  </a:t>
            </a:r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CO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xmlns="" id="{1A9EC673-90A9-465D-BEA8-EBAAAFCDF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890201"/>
              </p:ext>
            </p:extLst>
          </p:nvPr>
        </p:nvGraphicFramePr>
        <p:xfrm>
          <a:off x="86753" y="4285337"/>
          <a:ext cx="11943322" cy="2327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45693">
                  <a:extLst>
                    <a:ext uri="{9D8B030D-6E8A-4147-A177-3AD203B41FA5}">
                      <a16:colId xmlns:a16="http://schemas.microsoft.com/office/drawing/2014/main" xmlns="" val="2932490815"/>
                    </a:ext>
                  </a:extLst>
                </a:gridCol>
                <a:gridCol w="5694398">
                  <a:extLst>
                    <a:ext uri="{9D8B030D-6E8A-4147-A177-3AD203B41FA5}">
                      <a16:colId xmlns:a16="http://schemas.microsoft.com/office/drawing/2014/main" xmlns="" val="3572576567"/>
                    </a:ext>
                  </a:extLst>
                </a:gridCol>
                <a:gridCol w="4003231">
                  <a:extLst>
                    <a:ext uri="{9D8B030D-6E8A-4147-A177-3AD203B41FA5}">
                      <a16:colId xmlns:a16="http://schemas.microsoft.com/office/drawing/2014/main" xmlns="" val="3584768520"/>
                    </a:ext>
                  </a:extLst>
                </a:gridCol>
              </a:tblGrid>
              <a:tr h="5930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effectLst/>
                        </a:rPr>
                        <a:t>VALOR DE PROYECTO 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 err="1">
                          <a:effectLst/>
                        </a:rPr>
                        <a:t>Rev</a:t>
                      </a:r>
                      <a:r>
                        <a:rPr lang="es-CO" sz="1800" b="1" u="none" strike="noStrike" dirty="0">
                          <a:effectLst/>
                        </a:rPr>
                        <a:t>/</a:t>
                      </a:r>
                      <a:r>
                        <a:rPr lang="es-CO" sz="1800" b="1" u="none" strike="noStrike" dirty="0" err="1">
                          <a:effectLst/>
                        </a:rPr>
                        <a:t>Mov</a:t>
                      </a:r>
                      <a:r>
                        <a:rPr lang="es-CO" sz="1800" b="1" u="none" strike="noStrike" dirty="0">
                          <a:effectLst/>
                        </a:rPr>
                        <a:t>/programa/proyecto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Proyecto</a:t>
                      </a:r>
                      <a:r>
                        <a:rPr lang="es-CO" sz="18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de Libre inversión con el que coincide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7559133"/>
                  </a:ext>
                </a:extLst>
              </a:tr>
              <a:tr h="14812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 DE</a:t>
                      </a:r>
                      <a:r>
                        <a:rPr lang="es-E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LA EQUIDAD</a:t>
                      </a:r>
                    </a:p>
                    <a:p>
                      <a:pPr algn="just" fontAlgn="ctr"/>
                      <a:r>
                        <a:rPr lang="es-E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2.2. MOVILIZACIÓN RENACE LA VIVIENDA Y LOS SERVICIOS META DE RESULTADO: AUMENTAR LA COBERTURA DE ALCANTARILLADO EN LA ZONA RURAL</a:t>
                      </a:r>
                      <a:r>
                        <a:rPr lang="es-E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 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 Existe un proyecto en el que encaje la propuesta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08644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5549858" y="3720788"/>
            <a:ext cx="4615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s-ES" sz="2000" b="1" dirty="0"/>
              <a:t>FIRMAS</a:t>
            </a:r>
            <a:r>
              <a:rPr lang="es-ES" dirty="0"/>
              <a:t>: NO</a:t>
            </a:r>
            <a:endParaRPr lang="es-ES" b="1" dirty="0"/>
          </a:p>
        </p:txBody>
      </p:sp>
      <p:sp>
        <p:nvSpPr>
          <p:cNvPr id="15" name="14 Rectángulo"/>
          <p:cNvSpPr/>
          <p:nvPr/>
        </p:nvSpPr>
        <p:spPr>
          <a:xfrm>
            <a:off x="0" y="8204"/>
            <a:ext cx="1741951" cy="7175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" name="Imagen 16">
            <a:extLst>
              <a:ext uri="{FF2B5EF4-FFF2-40B4-BE49-F238E27FC236}">
                <a16:creationId xmlns:a16="http://schemas.microsoft.com/office/drawing/2014/main" xmlns="" id="{2890F085-B1D6-6C45-9DB9-76940C6F63E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6" t="21544" r="23214" b="26447"/>
          <a:stretch/>
        </p:blipFill>
        <p:spPr>
          <a:xfrm>
            <a:off x="58530" y="-6310"/>
            <a:ext cx="1509013" cy="722922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8229600" y="3697843"/>
            <a:ext cx="35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Puntuación PP:NO ASISITIÓ 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70944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9086" y="-17732"/>
            <a:ext cx="2438636" cy="861117"/>
          </a:xfrm>
          <a:prstGeom prst="rect">
            <a:avLst/>
          </a:prstGeom>
        </p:spPr>
      </p:pic>
      <p:sp>
        <p:nvSpPr>
          <p:cNvPr id="8" name="7 Flecha derecha"/>
          <p:cNvSpPr/>
          <p:nvPr/>
        </p:nvSpPr>
        <p:spPr>
          <a:xfrm>
            <a:off x="5858516" y="1946654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31 Flecha derecha"/>
          <p:cNvSpPr/>
          <p:nvPr/>
        </p:nvSpPr>
        <p:spPr>
          <a:xfrm>
            <a:off x="6216702" y="2133791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xmlns="" id="{822629DC-821D-486E-A50A-95EF5F5F00F4}"/>
              </a:ext>
            </a:extLst>
          </p:cNvPr>
          <p:cNvGrpSpPr/>
          <p:nvPr/>
        </p:nvGrpSpPr>
        <p:grpSpPr>
          <a:xfrm>
            <a:off x="1506820" y="328614"/>
            <a:ext cx="8641805" cy="1550338"/>
            <a:chOff x="429318" y="-21857"/>
            <a:chExt cx="11161319" cy="2185800"/>
          </a:xfrm>
          <a:scene3d>
            <a:camera prst="orthographicFront"/>
            <a:lightRig rig="flat" dir="t"/>
          </a:scene3d>
        </p:grpSpPr>
        <p:sp>
          <p:nvSpPr>
            <p:cNvPr id="26" name="Rectángulo: esquinas redondeadas 25">
              <a:extLst>
                <a:ext uri="{FF2B5EF4-FFF2-40B4-BE49-F238E27FC236}">
                  <a16:creationId xmlns:a16="http://schemas.microsoft.com/office/drawing/2014/main" xmlns="" id="{A74EA909-366A-4058-9483-0AD501A0FEE0}"/>
                </a:ext>
              </a:extLst>
            </p:cNvPr>
            <p:cNvSpPr/>
            <p:nvPr/>
          </p:nvSpPr>
          <p:spPr>
            <a:xfrm>
              <a:off x="429318" y="358573"/>
              <a:ext cx="10929458" cy="1346851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ctángulo: esquinas redondeadas 4">
              <a:extLst>
                <a:ext uri="{FF2B5EF4-FFF2-40B4-BE49-F238E27FC236}">
                  <a16:creationId xmlns:a16="http://schemas.microsoft.com/office/drawing/2014/main" xmlns="" id="{0B1A1EA7-415C-45E2-B96E-5D78B7AA97E1}"/>
                </a:ext>
              </a:extLst>
            </p:cNvPr>
            <p:cNvSpPr txBox="1"/>
            <p:nvPr/>
          </p:nvSpPr>
          <p:spPr>
            <a:xfrm>
              <a:off x="792676" y="-21857"/>
              <a:ext cx="10797961" cy="21858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800" b="1" dirty="0"/>
                <a:t>Parques para la inclusión juvenil</a:t>
              </a:r>
              <a:endParaRPr lang="es-CO" sz="2400" b="1" kern="1200" dirty="0"/>
            </a:p>
          </p:txBody>
        </p:sp>
      </p:grpSp>
      <p:sp>
        <p:nvSpPr>
          <p:cNvPr id="34" name="Rectángulo 33">
            <a:extLst>
              <a:ext uri="{FF2B5EF4-FFF2-40B4-BE49-F238E27FC236}">
                <a16:creationId xmlns:a16="http://schemas.microsoft.com/office/drawing/2014/main" xmlns="" id="{08C305AC-5336-4810-8C8C-5EF6E93FDDFA}"/>
              </a:ext>
            </a:extLst>
          </p:cNvPr>
          <p:cNvSpPr/>
          <p:nvPr/>
        </p:nvSpPr>
        <p:spPr>
          <a:xfrm>
            <a:off x="579024" y="1634686"/>
            <a:ext cx="112413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MUNICIPIO: </a:t>
            </a:r>
            <a:r>
              <a:rPr lang="es-CO" sz="2000" dirty="0">
                <a:latin typeface="Arial" pitchFamily="34" charset="0"/>
                <a:cs typeface="Arial" pitchFamily="34" charset="0"/>
              </a:rPr>
              <a:t>CIÉNAGA </a:t>
            </a:r>
          </a:p>
          <a:p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DESCRIPCIÓN: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Construcción un parque donde niños y jóvenes puedan desarrollarse libre, sana y dignamente, por ello, su líder de acción comunal preparo una zona con materiales reciclados tal como llantas de autos simulando un pequeño parque.</a:t>
            </a:r>
          </a:p>
          <a:p>
            <a:pPr algn="just"/>
            <a:endParaRPr lang="es-CO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BENEFICIARIOS TOTAL: </a:t>
            </a:r>
            <a:endParaRPr lang="es-CO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xmlns="" id="{1A9EC673-90A9-465D-BEA8-EBAAAFCDF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062279"/>
              </p:ext>
            </p:extLst>
          </p:nvPr>
        </p:nvGraphicFramePr>
        <p:xfrm>
          <a:off x="86753" y="4285337"/>
          <a:ext cx="11734901" cy="2327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6504">
                  <a:extLst>
                    <a:ext uri="{9D8B030D-6E8A-4147-A177-3AD203B41FA5}">
                      <a16:colId xmlns:a16="http://schemas.microsoft.com/office/drawing/2014/main" xmlns="" val="2932490815"/>
                    </a:ext>
                  </a:extLst>
                </a:gridCol>
                <a:gridCol w="5793468">
                  <a:extLst>
                    <a:ext uri="{9D8B030D-6E8A-4147-A177-3AD203B41FA5}">
                      <a16:colId xmlns:a16="http://schemas.microsoft.com/office/drawing/2014/main" xmlns="" val="3572576567"/>
                    </a:ext>
                  </a:extLst>
                </a:gridCol>
                <a:gridCol w="3734929">
                  <a:extLst>
                    <a:ext uri="{9D8B030D-6E8A-4147-A177-3AD203B41FA5}">
                      <a16:colId xmlns:a16="http://schemas.microsoft.com/office/drawing/2014/main" xmlns="" val="3584768520"/>
                    </a:ext>
                  </a:extLst>
                </a:gridCol>
              </a:tblGrid>
              <a:tr h="5930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effectLst/>
                        </a:rPr>
                        <a:t>VALOR DE PROYECTO 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 err="1">
                          <a:effectLst/>
                        </a:rPr>
                        <a:t>Rev</a:t>
                      </a:r>
                      <a:r>
                        <a:rPr lang="es-CO" sz="1800" b="1" u="none" strike="noStrike" dirty="0">
                          <a:effectLst/>
                        </a:rPr>
                        <a:t>/</a:t>
                      </a:r>
                      <a:r>
                        <a:rPr lang="es-CO" sz="1800" b="1" u="none" strike="noStrike" dirty="0" err="1">
                          <a:effectLst/>
                        </a:rPr>
                        <a:t>Mov</a:t>
                      </a:r>
                      <a:r>
                        <a:rPr lang="es-CO" sz="1800" b="1" u="none" strike="noStrike" dirty="0">
                          <a:effectLst/>
                        </a:rPr>
                        <a:t>/programa/proyecto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Proyecto</a:t>
                      </a:r>
                      <a:r>
                        <a:rPr lang="es-CO" sz="18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de Libre inversión con el que coincide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7559133"/>
                  </a:ext>
                </a:extLst>
              </a:tr>
              <a:tr h="14812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$ 64.072.016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 DE</a:t>
                      </a:r>
                      <a:r>
                        <a:rPr lang="es-E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LA </a:t>
                      </a:r>
                      <a:r>
                        <a:rPr lang="es-E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EQUIDAD</a:t>
                      </a:r>
                      <a:br>
                        <a:rPr lang="es-E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s-E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fontAlgn="ctr"/>
                      <a:r>
                        <a:rPr lang="es-E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Renace </a:t>
                      </a:r>
                      <a:r>
                        <a:rPr lang="es-E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 Cultura y el deporte. 1.4.2.3 . Parques de la Equidad y la </a:t>
                      </a:r>
                      <a:r>
                        <a:rPr lang="es-E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Alegria</a:t>
                      </a:r>
                      <a:r>
                        <a:rPr lang="es-E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- 1.4.2.3.5 - Gestionar la construcción y/o  intervención de (8) Parques de la  Equidad y la Alegría</a:t>
                      </a:r>
                      <a:r>
                        <a:rPr lang="es-E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No Existe un proyecto en el que encaje la propuesta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08644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5123543" y="3789121"/>
            <a:ext cx="4615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s-ES" sz="2000" b="1" dirty="0"/>
              <a:t>FIRMAS</a:t>
            </a:r>
            <a:r>
              <a:rPr lang="es-ES" dirty="0"/>
              <a:t>: NO</a:t>
            </a:r>
            <a:endParaRPr lang="es-ES" b="1" dirty="0"/>
          </a:p>
        </p:txBody>
      </p:sp>
      <p:sp>
        <p:nvSpPr>
          <p:cNvPr id="15" name="14 Rectángulo"/>
          <p:cNvSpPr/>
          <p:nvPr/>
        </p:nvSpPr>
        <p:spPr>
          <a:xfrm>
            <a:off x="0" y="8204"/>
            <a:ext cx="1741951" cy="7175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" name="Imagen 16">
            <a:extLst>
              <a:ext uri="{FF2B5EF4-FFF2-40B4-BE49-F238E27FC236}">
                <a16:creationId xmlns:a16="http://schemas.microsoft.com/office/drawing/2014/main" xmlns="" id="{2890F085-B1D6-6C45-9DB9-76940C6F63E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6" t="21544" r="23214" b="26447"/>
          <a:stretch/>
        </p:blipFill>
        <p:spPr>
          <a:xfrm>
            <a:off x="58530" y="-6310"/>
            <a:ext cx="1509013" cy="722922"/>
          </a:xfrm>
          <a:prstGeom prst="rect">
            <a:avLst/>
          </a:prstGeom>
        </p:spPr>
      </p:pic>
      <p:sp>
        <p:nvSpPr>
          <p:cNvPr id="13" name="12 CuadroTexto"/>
          <p:cNvSpPr txBox="1"/>
          <p:nvPr/>
        </p:nvSpPr>
        <p:spPr>
          <a:xfrm>
            <a:off x="7886204" y="3693568"/>
            <a:ext cx="35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Puntuación PP: 3.6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2227654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9086" y="-17732"/>
            <a:ext cx="2438636" cy="861117"/>
          </a:xfrm>
          <a:prstGeom prst="rect">
            <a:avLst/>
          </a:prstGeom>
        </p:spPr>
      </p:pic>
      <p:sp>
        <p:nvSpPr>
          <p:cNvPr id="8" name="7 Flecha derecha"/>
          <p:cNvSpPr/>
          <p:nvPr/>
        </p:nvSpPr>
        <p:spPr>
          <a:xfrm>
            <a:off x="5858516" y="1946654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31 Flecha derecha"/>
          <p:cNvSpPr/>
          <p:nvPr/>
        </p:nvSpPr>
        <p:spPr>
          <a:xfrm>
            <a:off x="6216702" y="2133791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xmlns="" id="{822629DC-821D-486E-A50A-95EF5F5F00F4}"/>
              </a:ext>
            </a:extLst>
          </p:cNvPr>
          <p:cNvGrpSpPr/>
          <p:nvPr/>
        </p:nvGrpSpPr>
        <p:grpSpPr>
          <a:xfrm>
            <a:off x="1506820" y="284489"/>
            <a:ext cx="8595601" cy="1550338"/>
            <a:chOff x="429318" y="-3493"/>
            <a:chExt cx="11101644" cy="2185800"/>
          </a:xfrm>
          <a:scene3d>
            <a:camera prst="orthographicFront"/>
            <a:lightRig rig="flat" dir="t"/>
          </a:scene3d>
        </p:grpSpPr>
        <p:sp>
          <p:nvSpPr>
            <p:cNvPr id="26" name="Rectángulo: esquinas redondeadas 25">
              <a:extLst>
                <a:ext uri="{FF2B5EF4-FFF2-40B4-BE49-F238E27FC236}">
                  <a16:creationId xmlns:a16="http://schemas.microsoft.com/office/drawing/2014/main" xmlns="" id="{A74EA909-366A-4058-9483-0AD501A0FEE0}"/>
                </a:ext>
              </a:extLst>
            </p:cNvPr>
            <p:cNvSpPr/>
            <p:nvPr/>
          </p:nvSpPr>
          <p:spPr>
            <a:xfrm>
              <a:off x="429318" y="358573"/>
              <a:ext cx="10929458" cy="1346851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ctángulo: esquinas redondeadas 4">
              <a:extLst>
                <a:ext uri="{FF2B5EF4-FFF2-40B4-BE49-F238E27FC236}">
                  <a16:creationId xmlns:a16="http://schemas.microsoft.com/office/drawing/2014/main" xmlns="" id="{0B1A1EA7-415C-45E2-B96E-5D78B7AA97E1}"/>
                </a:ext>
              </a:extLst>
            </p:cNvPr>
            <p:cNvSpPr txBox="1"/>
            <p:nvPr/>
          </p:nvSpPr>
          <p:spPr>
            <a:xfrm>
              <a:off x="733001" y="-3493"/>
              <a:ext cx="10797961" cy="21858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800" b="1" dirty="0"/>
                <a:t>Alumbrado publico barrio 18 de enero</a:t>
              </a:r>
              <a:endParaRPr lang="es-CO" sz="2400" b="1" kern="1200" dirty="0"/>
            </a:p>
          </p:txBody>
        </p:sp>
      </p:grpSp>
      <p:sp>
        <p:nvSpPr>
          <p:cNvPr id="34" name="Rectángulo 33">
            <a:extLst>
              <a:ext uri="{FF2B5EF4-FFF2-40B4-BE49-F238E27FC236}">
                <a16:creationId xmlns:a16="http://schemas.microsoft.com/office/drawing/2014/main" xmlns="" id="{08C305AC-5336-4810-8C8C-5EF6E93FDDFA}"/>
              </a:ext>
            </a:extLst>
          </p:cNvPr>
          <p:cNvSpPr/>
          <p:nvPr/>
        </p:nvSpPr>
        <p:spPr>
          <a:xfrm>
            <a:off x="579024" y="1634686"/>
            <a:ext cx="112413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MUNICIPIO: </a:t>
            </a:r>
            <a:r>
              <a:rPr lang="es-CO" sz="2000" dirty="0">
                <a:latin typeface="Arial" pitchFamily="34" charset="0"/>
                <a:cs typeface="Arial" pitchFamily="34" charset="0"/>
              </a:rPr>
              <a:t>CIÉNAGA </a:t>
            </a:r>
          </a:p>
          <a:p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DESCRIPCIÓN: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Mediante la iluminación se pretende mitigar el impacto negativo e índices de inseguridad en el barrio 18 de enero del municipio de Ciénaga – Magdalena, mediante la implementación de un sistema de alumbrado público. </a:t>
            </a:r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CO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BENEFICIARIOS TOTAL: </a:t>
            </a:r>
            <a:endParaRPr lang="es-CO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xmlns="" id="{1A9EC673-90A9-465D-BEA8-EBAAAFCDF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866720"/>
              </p:ext>
            </p:extLst>
          </p:nvPr>
        </p:nvGraphicFramePr>
        <p:xfrm>
          <a:off x="86753" y="4285337"/>
          <a:ext cx="11734901" cy="2327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6504">
                  <a:extLst>
                    <a:ext uri="{9D8B030D-6E8A-4147-A177-3AD203B41FA5}">
                      <a16:colId xmlns:a16="http://schemas.microsoft.com/office/drawing/2014/main" xmlns="" val="2932490815"/>
                    </a:ext>
                  </a:extLst>
                </a:gridCol>
                <a:gridCol w="5793468">
                  <a:extLst>
                    <a:ext uri="{9D8B030D-6E8A-4147-A177-3AD203B41FA5}">
                      <a16:colId xmlns:a16="http://schemas.microsoft.com/office/drawing/2014/main" xmlns="" val="3572576567"/>
                    </a:ext>
                  </a:extLst>
                </a:gridCol>
                <a:gridCol w="3734929">
                  <a:extLst>
                    <a:ext uri="{9D8B030D-6E8A-4147-A177-3AD203B41FA5}">
                      <a16:colId xmlns:a16="http://schemas.microsoft.com/office/drawing/2014/main" xmlns="" val="3584768520"/>
                    </a:ext>
                  </a:extLst>
                </a:gridCol>
              </a:tblGrid>
              <a:tr h="5930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effectLst/>
                        </a:rPr>
                        <a:t>VALOR DE PROYECTO 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 err="1">
                          <a:effectLst/>
                        </a:rPr>
                        <a:t>Rev</a:t>
                      </a:r>
                      <a:r>
                        <a:rPr lang="es-CO" sz="1800" b="1" u="none" strike="noStrike" dirty="0">
                          <a:effectLst/>
                        </a:rPr>
                        <a:t>/</a:t>
                      </a:r>
                      <a:r>
                        <a:rPr lang="es-CO" sz="1800" b="1" u="none" strike="noStrike" dirty="0" err="1">
                          <a:effectLst/>
                        </a:rPr>
                        <a:t>Mov</a:t>
                      </a:r>
                      <a:r>
                        <a:rPr lang="es-CO" sz="1800" b="1" u="none" strike="noStrike" dirty="0">
                          <a:effectLst/>
                        </a:rPr>
                        <a:t>/programa/proyecto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Proyecto</a:t>
                      </a:r>
                      <a:r>
                        <a:rPr lang="es-CO" sz="18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de Libre inversión con el que coincide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7559133"/>
                  </a:ext>
                </a:extLst>
              </a:tr>
              <a:tr h="14812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$ 14. 496.400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TANGENCIALMENTE </a:t>
                      </a:r>
                      <a:endParaRPr lang="es-E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 </a:t>
                      </a:r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</a:t>
                      </a:r>
                      <a:r>
                        <a:rPr lang="es-E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LA EQUIDAD</a:t>
                      </a:r>
                    </a:p>
                    <a:p>
                      <a:pPr algn="just" fontAlgn="ctr"/>
                      <a:r>
                        <a:rPr lang="es-E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Revolución </a:t>
                      </a:r>
                      <a:r>
                        <a:rPr lang="es-E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Ambiental; 2.2. Renace la vivienda y los servicios</a:t>
                      </a:r>
                    </a:p>
                    <a:p>
                      <a:pPr algn="just" fontAlgn="ctr"/>
                      <a:r>
                        <a:rPr lang="es-E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 2.2.2. Cambio en los servicios Públicos; Proyecto 2.2.2.4 Energías limpias para el cambio.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No Existe un proyecto en el que encaje la propuesta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08644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5123543" y="3803408"/>
            <a:ext cx="4615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s-ES" sz="2000" b="1" dirty="0"/>
              <a:t>FIRMAS</a:t>
            </a:r>
            <a:r>
              <a:rPr lang="es-ES" dirty="0"/>
              <a:t>: NO</a:t>
            </a:r>
            <a:endParaRPr lang="es-ES" b="1" dirty="0"/>
          </a:p>
        </p:txBody>
      </p:sp>
      <p:sp>
        <p:nvSpPr>
          <p:cNvPr id="15" name="14 Rectángulo"/>
          <p:cNvSpPr/>
          <p:nvPr/>
        </p:nvSpPr>
        <p:spPr>
          <a:xfrm>
            <a:off x="0" y="8204"/>
            <a:ext cx="1741951" cy="7175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" name="Imagen 16">
            <a:extLst>
              <a:ext uri="{FF2B5EF4-FFF2-40B4-BE49-F238E27FC236}">
                <a16:creationId xmlns:a16="http://schemas.microsoft.com/office/drawing/2014/main" xmlns="" id="{2890F085-B1D6-6C45-9DB9-76940C6F63E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6" t="21544" r="23214" b="26447"/>
          <a:stretch/>
        </p:blipFill>
        <p:spPr>
          <a:xfrm>
            <a:off x="58530" y="-6310"/>
            <a:ext cx="1509013" cy="722922"/>
          </a:xfrm>
          <a:prstGeom prst="rect">
            <a:avLst/>
          </a:prstGeom>
        </p:spPr>
      </p:pic>
      <p:sp>
        <p:nvSpPr>
          <p:cNvPr id="13" name="12 CuadroTexto"/>
          <p:cNvSpPr txBox="1"/>
          <p:nvPr/>
        </p:nvSpPr>
        <p:spPr>
          <a:xfrm>
            <a:off x="7886204" y="3867217"/>
            <a:ext cx="35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Puntuación PP: 3.6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8042022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9086" y="-17732"/>
            <a:ext cx="2438636" cy="861117"/>
          </a:xfrm>
          <a:prstGeom prst="rect">
            <a:avLst/>
          </a:prstGeom>
        </p:spPr>
      </p:pic>
      <p:sp>
        <p:nvSpPr>
          <p:cNvPr id="8" name="7 Flecha derecha"/>
          <p:cNvSpPr/>
          <p:nvPr/>
        </p:nvSpPr>
        <p:spPr>
          <a:xfrm>
            <a:off x="5858516" y="1946654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31 Flecha derecha"/>
          <p:cNvSpPr/>
          <p:nvPr/>
        </p:nvSpPr>
        <p:spPr>
          <a:xfrm>
            <a:off x="6216702" y="2133791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xmlns="" id="{822629DC-821D-486E-A50A-95EF5F5F00F4}"/>
              </a:ext>
            </a:extLst>
          </p:cNvPr>
          <p:cNvGrpSpPr/>
          <p:nvPr/>
        </p:nvGrpSpPr>
        <p:grpSpPr>
          <a:xfrm>
            <a:off x="1506820" y="412826"/>
            <a:ext cx="8595601" cy="1550338"/>
            <a:chOff x="429318" y="96872"/>
            <a:chExt cx="11101644" cy="2185800"/>
          </a:xfrm>
          <a:scene3d>
            <a:camera prst="orthographicFront"/>
            <a:lightRig rig="flat" dir="t"/>
          </a:scene3d>
        </p:grpSpPr>
        <p:sp>
          <p:nvSpPr>
            <p:cNvPr id="26" name="Rectángulo: esquinas redondeadas 25">
              <a:extLst>
                <a:ext uri="{FF2B5EF4-FFF2-40B4-BE49-F238E27FC236}">
                  <a16:creationId xmlns:a16="http://schemas.microsoft.com/office/drawing/2014/main" xmlns="" id="{A74EA909-366A-4058-9483-0AD501A0FEE0}"/>
                </a:ext>
              </a:extLst>
            </p:cNvPr>
            <p:cNvSpPr/>
            <p:nvPr/>
          </p:nvSpPr>
          <p:spPr>
            <a:xfrm>
              <a:off x="429318" y="358573"/>
              <a:ext cx="10929458" cy="1346851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ctángulo: esquinas redondeadas 4">
              <a:extLst>
                <a:ext uri="{FF2B5EF4-FFF2-40B4-BE49-F238E27FC236}">
                  <a16:creationId xmlns:a16="http://schemas.microsoft.com/office/drawing/2014/main" xmlns="" id="{0B1A1EA7-415C-45E2-B96E-5D78B7AA97E1}"/>
                </a:ext>
              </a:extLst>
            </p:cNvPr>
            <p:cNvSpPr txBox="1"/>
            <p:nvPr/>
          </p:nvSpPr>
          <p:spPr>
            <a:xfrm>
              <a:off x="429318" y="96872"/>
              <a:ext cx="11101644" cy="21858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800" b="1" dirty="0"/>
                <a:t>Ampliación y Adecuación del Servicio de Alcantarillado</a:t>
              </a:r>
              <a:endParaRPr lang="es-CO" sz="2400" b="1" kern="1200" dirty="0"/>
            </a:p>
          </p:txBody>
        </p:sp>
      </p:grpSp>
      <p:sp>
        <p:nvSpPr>
          <p:cNvPr id="34" name="Rectángulo 33">
            <a:extLst>
              <a:ext uri="{FF2B5EF4-FFF2-40B4-BE49-F238E27FC236}">
                <a16:creationId xmlns:a16="http://schemas.microsoft.com/office/drawing/2014/main" xmlns="" id="{08C305AC-5336-4810-8C8C-5EF6E93FDDFA}"/>
              </a:ext>
            </a:extLst>
          </p:cNvPr>
          <p:cNvSpPr/>
          <p:nvPr/>
        </p:nvSpPr>
        <p:spPr>
          <a:xfrm>
            <a:off x="579024" y="1634686"/>
            <a:ext cx="112413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MUNICIPIO: </a:t>
            </a:r>
            <a:r>
              <a:rPr lang="es-CO" sz="2000" dirty="0">
                <a:latin typeface="Arial" pitchFamily="34" charset="0"/>
                <a:cs typeface="Arial" pitchFamily="34" charset="0"/>
              </a:rPr>
              <a:t>NUEVA GRANADA </a:t>
            </a:r>
          </a:p>
          <a:p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DESCRIPCIÓN: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En el corregimiento de los Andes, son aproximadamente  400 metros </a:t>
            </a:r>
            <a:r>
              <a:rPr lang="es-ES" sz="2000" dirty="0" err="1">
                <a:latin typeface="Arial" pitchFamily="34" charset="0"/>
                <a:cs typeface="Arial" pitchFamily="34" charset="0"/>
              </a:rPr>
              <a:t>linenales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que beneficiarían a 136 casas, la propuesta busca resolver problemas de drenaje que descomponen el </a:t>
            </a:r>
            <a:r>
              <a:rPr lang="es-ES" sz="2000" dirty="0" err="1">
                <a:latin typeface="Arial" pitchFamily="34" charset="0"/>
                <a:cs typeface="Arial" pitchFamily="34" charset="0"/>
              </a:rPr>
              <a:t>habitat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pues en época de lluvia se presentan muchos malos olores y se aumentan las enfermedades en niños y ancianos.</a:t>
            </a:r>
            <a:endParaRPr lang="es-CO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BENEFICIARIOS TOTAL: 500</a:t>
            </a:r>
            <a:endParaRPr lang="es-CO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xmlns="" id="{1A9EC673-90A9-465D-BEA8-EBAAAFCDF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895477"/>
              </p:ext>
            </p:extLst>
          </p:nvPr>
        </p:nvGraphicFramePr>
        <p:xfrm>
          <a:off x="86753" y="4285337"/>
          <a:ext cx="11734901" cy="2327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6504">
                  <a:extLst>
                    <a:ext uri="{9D8B030D-6E8A-4147-A177-3AD203B41FA5}">
                      <a16:colId xmlns:a16="http://schemas.microsoft.com/office/drawing/2014/main" xmlns="" val="2932490815"/>
                    </a:ext>
                  </a:extLst>
                </a:gridCol>
                <a:gridCol w="5793468">
                  <a:extLst>
                    <a:ext uri="{9D8B030D-6E8A-4147-A177-3AD203B41FA5}">
                      <a16:colId xmlns:a16="http://schemas.microsoft.com/office/drawing/2014/main" xmlns="" val="3572576567"/>
                    </a:ext>
                  </a:extLst>
                </a:gridCol>
                <a:gridCol w="3734929">
                  <a:extLst>
                    <a:ext uri="{9D8B030D-6E8A-4147-A177-3AD203B41FA5}">
                      <a16:colId xmlns:a16="http://schemas.microsoft.com/office/drawing/2014/main" xmlns="" val="3584768520"/>
                    </a:ext>
                  </a:extLst>
                </a:gridCol>
              </a:tblGrid>
              <a:tr h="5930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effectLst/>
                        </a:rPr>
                        <a:t>VALOR DE PROYECTO 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 err="1">
                          <a:effectLst/>
                        </a:rPr>
                        <a:t>Rev</a:t>
                      </a:r>
                      <a:r>
                        <a:rPr lang="es-CO" sz="1800" b="1" u="none" strike="noStrike" dirty="0">
                          <a:effectLst/>
                        </a:rPr>
                        <a:t>/</a:t>
                      </a:r>
                      <a:r>
                        <a:rPr lang="es-CO" sz="1800" b="1" u="none" strike="noStrike" dirty="0" err="1">
                          <a:effectLst/>
                        </a:rPr>
                        <a:t>Mov</a:t>
                      </a:r>
                      <a:r>
                        <a:rPr lang="es-CO" sz="1800" b="1" u="none" strike="noStrike" dirty="0">
                          <a:effectLst/>
                        </a:rPr>
                        <a:t>/programa/proyecto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Proyecto</a:t>
                      </a:r>
                      <a:r>
                        <a:rPr lang="es-CO" sz="18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de Libre inversión con el que coincide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7559133"/>
                  </a:ext>
                </a:extLst>
              </a:tr>
              <a:tr h="14812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 DE</a:t>
                      </a:r>
                      <a:r>
                        <a:rPr lang="es-E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LA EQUIDAD</a:t>
                      </a:r>
                    </a:p>
                    <a:p>
                      <a:pPr algn="just" fontAlgn="ctr"/>
                      <a:r>
                        <a:rPr lang="es-E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Revolución Ambiental;  2.2.Renace la vivienda y los servicios, META DE RESULTADO: Aumentar la cobertura de</a:t>
                      </a:r>
                    </a:p>
                    <a:p>
                      <a:pPr algn="just" fontAlgn="ctr"/>
                      <a:r>
                        <a:rPr lang="es-E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alcantarillado zona rural. 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No Existe un proyecto en el que encaje la propuesta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08644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5123543" y="3789121"/>
            <a:ext cx="4615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s-ES" sz="2000" b="1" dirty="0"/>
              <a:t>FIRMAS</a:t>
            </a:r>
            <a:r>
              <a:rPr lang="es-ES" dirty="0"/>
              <a:t>: JAC del barrio </a:t>
            </a:r>
            <a:endParaRPr lang="es-ES" b="1" dirty="0"/>
          </a:p>
        </p:txBody>
      </p:sp>
      <p:sp>
        <p:nvSpPr>
          <p:cNvPr id="15" name="14 Rectángulo"/>
          <p:cNvSpPr/>
          <p:nvPr/>
        </p:nvSpPr>
        <p:spPr>
          <a:xfrm>
            <a:off x="0" y="8204"/>
            <a:ext cx="1741951" cy="7175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" name="Imagen 16">
            <a:extLst>
              <a:ext uri="{FF2B5EF4-FFF2-40B4-BE49-F238E27FC236}">
                <a16:creationId xmlns:a16="http://schemas.microsoft.com/office/drawing/2014/main" xmlns="" id="{2890F085-B1D6-6C45-9DB9-76940C6F63E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6" t="21544" r="23214" b="26447"/>
          <a:stretch/>
        </p:blipFill>
        <p:spPr>
          <a:xfrm>
            <a:off x="58530" y="-6310"/>
            <a:ext cx="1509013" cy="722922"/>
          </a:xfrm>
          <a:prstGeom prst="rect">
            <a:avLst/>
          </a:prstGeom>
        </p:spPr>
      </p:pic>
      <p:sp>
        <p:nvSpPr>
          <p:cNvPr id="13" name="12 CuadroTexto"/>
          <p:cNvSpPr txBox="1"/>
          <p:nvPr/>
        </p:nvSpPr>
        <p:spPr>
          <a:xfrm>
            <a:off x="8040440" y="3809179"/>
            <a:ext cx="35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Puntuación PP: 3 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7960667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9086" y="-17732"/>
            <a:ext cx="2438636" cy="861117"/>
          </a:xfrm>
          <a:prstGeom prst="rect">
            <a:avLst/>
          </a:prstGeom>
        </p:spPr>
      </p:pic>
      <p:sp>
        <p:nvSpPr>
          <p:cNvPr id="8" name="7 Flecha derecha"/>
          <p:cNvSpPr/>
          <p:nvPr/>
        </p:nvSpPr>
        <p:spPr>
          <a:xfrm>
            <a:off x="5858516" y="1946654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31 Flecha derecha"/>
          <p:cNvSpPr/>
          <p:nvPr/>
        </p:nvSpPr>
        <p:spPr>
          <a:xfrm>
            <a:off x="6216702" y="2133791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xmlns="" id="{822629DC-821D-486E-A50A-95EF5F5F00F4}"/>
              </a:ext>
            </a:extLst>
          </p:cNvPr>
          <p:cNvGrpSpPr/>
          <p:nvPr/>
        </p:nvGrpSpPr>
        <p:grpSpPr>
          <a:xfrm>
            <a:off x="1506820" y="355151"/>
            <a:ext cx="8501138" cy="1550338"/>
            <a:chOff x="429318" y="-65018"/>
            <a:chExt cx="10979641" cy="2185800"/>
          </a:xfrm>
          <a:scene3d>
            <a:camera prst="orthographicFront"/>
            <a:lightRig rig="flat" dir="t"/>
          </a:scene3d>
        </p:grpSpPr>
        <p:sp>
          <p:nvSpPr>
            <p:cNvPr id="26" name="Rectángulo: esquinas redondeadas 25">
              <a:extLst>
                <a:ext uri="{FF2B5EF4-FFF2-40B4-BE49-F238E27FC236}">
                  <a16:creationId xmlns:a16="http://schemas.microsoft.com/office/drawing/2014/main" xmlns="" id="{A74EA909-366A-4058-9483-0AD501A0FEE0}"/>
                </a:ext>
              </a:extLst>
            </p:cNvPr>
            <p:cNvSpPr/>
            <p:nvPr/>
          </p:nvSpPr>
          <p:spPr>
            <a:xfrm>
              <a:off x="429318" y="358573"/>
              <a:ext cx="10929458" cy="1346851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ctángulo: esquinas redondeadas 4">
              <a:extLst>
                <a:ext uri="{FF2B5EF4-FFF2-40B4-BE49-F238E27FC236}">
                  <a16:creationId xmlns:a16="http://schemas.microsoft.com/office/drawing/2014/main" xmlns="" id="{0B1A1EA7-415C-45E2-B96E-5D78B7AA97E1}"/>
                </a:ext>
              </a:extLst>
            </p:cNvPr>
            <p:cNvSpPr txBox="1"/>
            <p:nvPr/>
          </p:nvSpPr>
          <p:spPr>
            <a:xfrm>
              <a:off x="610998" y="-65018"/>
              <a:ext cx="10797961" cy="21858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800" b="1" dirty="0"/>
                <a:t>Alcantarillado para el barrio 20 de julio y la guadalupana</a:t>
              </a:r>
              <a:endParaRPr lang="es-CO" sz="2400" b="1" kern="1200" dirty="0"/>
            </a:p>
          </p:txBody>
        </p:sp>
      </p:grpSp>
      <p:sp>
        <p:nvSpPr>
          <p:cNvPr id="34" name="Rectángulo 33">
            <a:extLst>
              <a:ext uri="{FF2B5EF4-FFF2-40B4-BE49-F238E27FC236}">
                <a16:creationId xmlns:a16="http://schemas.microsoft.com/office/drawing/2014/main" xmlns="" id="{08C305AC-5336-4810-8C8C-5EF6E93FDDFA}"/>
              </a:ext>
            </a:extLst>
          </p:cNvPr>
          <p:cNvSpPr/>
          <p:nvPr/>
        </p:nvSpPr>
        <p:spPr>
          <a:xfrm>
            <a:off x="579024" y="1634686"/>
            <a:ext cx="112413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MUNICIPIO: </a:t>
            </a:r>
            <a:r>
              <a:rPr lang="es-CO" sz="2000" dirty="0">
                <a:latin typeface="Arial" pitchFamily="34" charset="0"/>
                <a:cs typeface="Arial" pitchFamily="34" charset="0"/>
              </a:rPr>
              <a:t>CHIBOLO</a:t>
            </a:r>
          </a:p>
          <a:p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DESCRIPCIÓN: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La Propuesta no tiene mayor información ni dimensiones de obra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.</a:t>
            </a:r>
            <a:endParaRPr lang="es-CO" sz="2000" b="1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CO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CO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BENEFICIARIOS TOTAL: 225</a:t>
            </a:r>
            <a:endParaRPr lang="es-CO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xmlns="" id="{1A9EC673-90A9-465D-BEA8-EBAAAFCDF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253142"/>
              </p:ext>
            </p:extLst>
          </p:nvPr>
        </p:nvGraphicFramePr>
        <p:xfrm>
          <a:off x="86753" y="4285337"/>
          <a:ext cx="11734901" cy="2327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6504">
                  <a:extLst>
                    <a:ext uri="{9D8B030D-6E8A-4147-A177-3AD203B41FA5}">
                      <a16:colId xmlns:a16="http://schemas.microsoft.com/office/drawing/2014/main" xmlns="" val="2932490815"/>
                    </a:ext>
                  </a:extLst>
                </a:gridCol>
                <a:gridCol w="5793468">
                  <a:extLst>
                    <a:ext uri="{9D8B030D-6E8A-4147-A177-3AD203B41FA5}">
                      <a16:colId xmlns:a16="http://schemas.microsoft.com/office/drawing/2014/main" xmlns="" val="3572576567"/>
                    </a:ext>
                  </a:extLst>
                </a:gridCol>
                <a:gridCol w="3734929">
                  <a:extLst>
                    <a:ext uri="{9D8B030D-6E8A-4147-A177-3AD203B41FA5}">
                      <a16:colId xmlns:a16="http://schemas.microsoft.com/office/drawing/2014/main" xmlns="" val="3584768520"/>
                    </a:ext>
                  </a:extLst>
                </a:gridCol>
              </a:tblGrid>
              <a:tr h="5930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effectLst/>
                        </a:rPr>
                        <a:t>VALOR DE PROYECTO 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 err="1">
                          <a:effectLst/>
                        </a:rPr>
                        <a:t>Rev</a:t>
                      </a:r>
                      <a:r>
                        <a:rPr lang="es-CO" sz="1800" b="1" u="none" strike="noStrike" dirty="0">
                          <a:effectLst/>
                        </a:rPr>
                        <a:t>/</a:t>
                      </a:r>
                      <a:r>
                        <a:rPr lang="es-CO" sz="1800" b="1" u="none" strike="noStrike" dirty="0" err="1">
                          <a:effectLst/>
                        </a:rPr>
                        <a:t>Mov</a:t>
                      </a:r>
                      <a:r>
                        <a:rPr lang="es-CO" sz="1800" b="1" u="none" strike="noStrike" dirty="0">
                          <a:effectLst/>
                        </a:rPr>
                        <a:t>/programa/proyecto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Proyecto</a:t>
                      </a:r>
                      <a:r>
                        <a:rPr lang="es-CO" sz="18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de Libre inversión con el que coincide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7559133"/>
                  </a:ext>
                </a:extLst>
              </a:tr>
              <a:tr h="14812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 DE</a:t>
                      </a:r>
                      <a:r>
                        <a:rPr lang="es-E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LA EQUIDAD</a:t>
                      </a:r>
                    </a:p>
                    <a:p>
                      <a:pPr algn="just" fontAlgn="ctr"/>
                      <a:r>
                        <a:rPr lang="es-E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Revolución Ambiental;  2.2.Renace la vivienda y los servicios, META DE RESULTADO: Aumentar la cobertura de</a:t>
                      </a:r>
                    </a:p>
                    <a:p>
                      <a:pPr algn="just" fontAlgn="ctr"/>
                      <a:r>
                        <a:rPr lang="es-E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alcantarillado zona </a:t>
                      </a:r>
                      <a:r>
                        <a:rPr lang="es-E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rural.</a:t>
                      </a:r>
                      <a:endParaRPr lang="es-E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No Existe un proyecto en el que encaje la propuesta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08644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5123543" y="3468444"/>
            <a:ext cx="4615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s-ES" sz="2000" b="1" dirty="0"/>
              <a:t>FIRMAS</a:t>
            </a:r>
            <a:r>
              <a:rPr lang="es-ES" dirty="0"/>
              <a:t>: 41</a:t>
            </a:r>
            <a:endParaRPr lang="es-ES" b="1" dirty="0"/>
          </a:p>
        </p:txBody>
      </p:sp>
      <p:sp>
        <p:nvSpPr>
          <p:cNvPr id="15" name="14 Rectángulo"/>
          <p:cNvSpPr/>
          <p:nvPr/>
        </p:nvSpPr>
        <p:spPr>
          <a:xfrm>
            <a:off x="0" y="8204"/>
            <a:ext cx="1741951" cy="7175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" name="Imagen 16">
            <a:extLst>
              <a:ext uri="{FF2B5EF4-FFF2-40B4-BE49-F238E27FC236}">
                <a16:creationId xmlns:a16="http://schemas.microsoft.com/office/drawing/2014/main" xmlns="" id="{2890F085-B1D6-6C45-9DB9-76940C6F63E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6" t="21544" r="23214" b="26447"/>
          <a:stretch/>
        </p:blipFill>
        <p:spPr>
          <a:xfrm>
            <a:off x="58530" y="-6310"/>
            <a:ext cx="1509013" cy="722922"/>
          </a:xfrm>
          <a:prstGeom prst="rect">
            <a:avLst/>
          </a:prstGeom>
        </p:spPr>
      </p:pic>
      <p:sp>
        <p:nvSpPr>
          <p:cNvPr id="13" name="12 CuadroTexto"/>
          <p:cNvSpPr txBox="1"/>
          <p:nvPr/>
        </p:nvSpPr>
        <p:spPr>
          <a:xfrm>
            <a:off x="7809085" y="3512123"/>
            <a:ext cx="35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Puntuación PP: 3.6 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2067597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9086" y="-17732"/>
            <a:ext cx="2438636" cy="861117"/>
          </a:xfrm>
          <a:prstGeom prst="rect">
            <a:avLst/>
          </a:prstGeom>
        </p:spPr>
      </p:pic>
      <p:sp>
        <p:nvSpPr>
          <p:cNvPr id="8" name="7 Flecha derecha"/>
          <p:cNvSpPr/>
          <p:nvPr/>
        </p:nvSpPr>
        <p:spPr>
          <a:xfrm>
            <a:off x="5858516" y="1946654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31 Flecha derecha"/>
          <p:cNvSpPr/>
          <p:nvPr/>
        </p:nvSpPr>
        <p:spPr>
          <a:xfrm>
            <a:off x="6216702" y="2133791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xmlns="" id="{822629DC-821D-486E-A50A-95EF5F5F00F4}"/>
              </a:ext>
            </a:extLst>
          </p:cNvPr>
          <p:cNvGrpSpPr/>
          <p:nvPr/>
        </p:nvGrpSpPr>
        <p:grpSpPr>
          <a:xfrm>
            <a:off x="1506820" y="328614"/>
            <a:ext cx="8641805" cy="1550338"/>
            <a:chOff x="429318" y="-21857"/>
            <a:chExt cx="11161319" cy="2185800"/>
          </a:xfrm>
          <a:scene3d>
            <a:camera prst="orthographicFront"/>
            <a:lightRig rig="flat" dir="t"/>
          </a:scene3d>
        </p:grpSpPr>
        <p:sp>
          <p:nvSpPr>
            <p:cNvPr id="26" name="Rectángulo: esquinas redondeadas 25">
              <a:extLst>
                <a:ext uri="{FF2B5EF4-FFF2-40B4-BE49-F238E27FC236}">
                  <a16:creationId xmlns:a16="http://schemas.microsoft.com/office/drawing/2014/main" xmlns="" id="{A74EA909-366A-4058-9483-0AD501A0FEE0}"/>
                </a:ext>
              </a:extLst>
            </p:cNvPr>
            <p:cNvSpPr/>
            <p:nvPr/>
          </p:nvSpPr>
          <p:spPr>
            <a:xfrm>
              <a:off x="429318" y="358573"/>
              <a:ext cx="10929458" cy="1346851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ctángulo: esquinas redondeadas 4">
              <a:extLst>
                <a:ext uri="{FF2B5EF4-FFF2-40B4-BE49-F238E27FC236}">
                  <a16:creationId xmlns:a16="http://schemas.microsoft.com/office/drawing/2014/main" xmlns="" id="{0B1A1EA7-415C-45E2-B96E-5D78B7AA97E1}"/>
                </a:ext>
              </a:extLst>
            </p:cNvPr>
            <p:cNvSpPr txBox="1"/>
            <p:nvPr/>
          </p:nvSpPr>
          <p:spPr>
            <a:xfrm>
              <a:off x="792676" y="-21857"/>
              <a:ext cx="10797961" cy="21858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800" b="1" dirty="0"/>
                <a:t>Alcantarillado para la </a:t>
              </a:r>
              <a:r>
                <a:rPr lang="es-ES" sz="2800" b="1" dirty="0" smtClean="0"/>
                <a:t>dignificación </a:t>
              </a:r>
              <a:r>
                <a:rPr lang="es-ES" sz="2800" b="1" dirty="0"/>
                <a:t>de la equidad</a:t>
              </a:r>
              <a:endParaRPr lang="es-CO" sz="2400" b="1" kern="1200" dirty="0"/>
            </a:p>
          </p:txBody>
        </p:sp>
      </p:grpSp>
      <p:sp>
        <p:nvSpPr>
          <p:cNvPr id="34" name="Rectángulo 33">
            <a:extLst>
              <a:ext uri="{FF2B5EF4-FFF2-40B4-BE49-F238E27FC236}">
                <a16:creationId xmlns:a16="http://schemas.microsoft.com/office/drawing/2014/main" xmlns="" id="{08C305AC-5336-4810-8C8C-5EF6E93FDDFA}"/>
              </a:ext>
            </a:extLst>
          </p:cNvPr>
          <p:cNvSpPr/>
          <p:nvPr/>
        </p:nvSpPr>
        <p:spPr>
          <a:xfrm>
            <a:off x="579024" y="1634686"/>
            <a:ext cx="1124137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MUNICIPIO: </a:t>
            </a:r>
            <a:r>
              <a:rPr lang="es-CO" sz="2000" dirty="0">
                <a:latin typeface="Arial" pitchFamily="34" charset="0"/>
                <a:cs typeface="Arial" pitchFamily="34" charset="0"/>
              </a:rPr>
              <a:t>PLATO </a:t>
            </a:r>
          </a:p>
          <a:p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DESCRIPCIÓN: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Ejecución</a:t>
            </a:r>
            <a:r>
              <a:rPr lang="es-ES" dirty="0">
                <a:latin typeface="Arial" pitchFamily="34" charset="0"/>
                <a:cs typeface="Arial" pitchFamily="34" charset="0"/>
              </a:rPr>
              <a:t> de 200 metros de alcantarillado y que con el esfuerzo de la comunidad hemos podido ejecutar solo 80 metros a la espera de ejecución 120 metros y que contamos con la tubería y reposa en la casa de un habitante del barrio por falta de recursos no hemos terminado, gracias a estos programas de la gobernación podamos contar para lograr ese objetivo.</a:t>
            </a:r>
            <a:endParaRPr lang="es-CO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BENEFICIARIOS TOTAL: </a:t>
            </a:r>
            <a:endParaRPr lang="es-CO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xmlns="" id="{1A9EC673-90A9-465D-BEA8-EBAAAFCDF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435745"/>
              </p:ext>
            </p:extLst>
          </p:nvPr>
        </p:nvGraphicFramePr>
        <p:xfrm>
          <a:off x="86753" y="4285337"/>
          <a:ext cx="11734901" cy="2327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6504">
                  <a:extLst>
                    <a:ext uri="{9D8B030D-6E8A-4147-A177-3AD203B41FA5}">
                      <a16:colId xmlns:a16="http://schemas.microsoft.com/office/drawing/2014/main" xmlns="" val="2932490815"/>
                    </a:ext>
                  </a:extLst>
                </a:gridCol>
                <a:gridCol w="5793468">
                  <a:extLst>
                    <a:ext uri="{9D8B030D-6E8A-4147-A177-3AD203B41FA5}">
                      <a16:colId xmlns:a16="http://schemas.microsoft.com/office/drawing/2014/main" xmlns="" val="3572576567"/>
                    </a:ext>
                  </a:extLst>
                </a:gridCol>
                <a:gridCol w="3734929">
                  <a:extLst>
                    <a:ext uri="{9D8B030D-6E8A-4147-A177-3AD203B41FA5}">
                      <a16:colId xmlns:a16="http://schemas.microsoft.com/office/drawing/2014/main" xmlns="" val="3584768520"/>
                    </a:ext>
                  </a:extLst>
                </a:gridCol>
              </a:tblGrid>
              <a:tr h="5930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effectLst/>
                        </a:rPr>
                        <a:t>VALOR DE PROYECTO 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 err="1">
                          <a:effectLst/>
                        </a:rPr>
                        <a:t>Rev</a:t>
                      </a:r>
                      <a:r>
                        <a:rPr lang="es-CO" sz="1800" b="1" u="none" strike="noStrike" dirty="0">
                          <a:effectLst/>
                        </a:rPr>
                        <a:t>/</a:t>
                      </a:r>
                      <a:r>
                        <a:rPr lang="es-CO" sz="1800" b="1" u="none" strike="noStrike" dirty="0" err="1">
                          <a:effectLst/>
                        </a:rPr>
                        <a:t>Mov</a:t>
                      </a:r>
                      <a:r>
                        <a:rPr lang="es-CO" sz="1800" b="1" u="none" strike="noStrike" dirty="0">
                          <a:effectLst/>
                        </a:rPr>
                        <a:t>/programa/proyecto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Proyecto</a:t>
                      </a:r>
                      <a:r>
                        <a:rPr lang="es-CO" sz="18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de Libre inversión con el que coincide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7559133"/>
                  </a:ext>
                </a:extLst>
              </a:tr>
              <a:tr h="14812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s-C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  <a:r>
                        <a:rPr lang="es-CO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adjuntó Presupuesto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 DE</a:t>
                      </a:r>
                      <a:r>
                        <a:rPr lang="es-E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LA </a:t>
                      </a:r>
                      <a:r>
                        <a:rPr lang="es-E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EQUIDAD</a:t>
                      </a:r>
                      <a:br>
                        <a:rPr lang="es-E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s-E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fontAlgn="ctr"/>
                      <a:r>
                        <a:rPr lang="es-E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REVOLUCION AMBIENTAL </a:t>
                      </a:r>
                      <a:r>
                        <a:rPr lang="es-E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Movilización: </a:t>
                      </a:r>
                      <a:r>
                        <a:rPr lang="es-E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Renace la vivienda y los servicios. Meta de resultado: Aumentar la cobertura de alcantarillado zona </a:t>
                      </a:r>
                      <a:r>
                        <a:rPr lang="es-E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rura</a:t>
                      </a:r>
                      <a:r>
                        <a:rPr lang="es-E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PAG. 277.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No Existe un proyecto en el que encaje la propuesta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08644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5123543" y="3590953"/>
            <a:ext cx="4615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s-ES" sz="2000" b="1" dirty="0"/>
              <a:t>FIRMAS</a:t>
            </a:r>
            <a:r>
              <a:rPr lang="es-ES" dirty="0"/>
              <a:t>: 150</a:t>
            </a:r>
            <a:endParaRPr lang="es-ES" b="1" dirty="0"/>
          </a:p>
        </p:txBody>
      </p:sp>
      <p:sp>
        <p:nvSpPr>
          <p:cNvPr id="15" name="14 Rectángulo"/>
          <p:cNvSpPr/>
          <p:nvPr/>
        </p:nvSpPr>
        <p:spPr>
          <a:xfrm>
            <a:off x="0" y="8204"/>
            <a:ext cx="1741951" cy="7175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" name="Imagen 16">
            <a:extLst>
              <a:ext uri="{FF2B5EF4-FFF2-40B4-BE49-F238E27FC236}">
                <a16:creationId xmlns:a16="http://schemas.microsoft.com/office/drawing/2014/main" xmlns="" id="{2890F085-B1D6-6C45-9DB9-76940C6F63E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6" t="21544" r="23214" b="26447"/>
          <a:stretch/>
        </p:blipFill>
        <p:spPr>
          <a:xfrm>
            <a:off x="58530" y="-6310"/>
            <a:ext cx="1509013" cy="722922"/>
          </a:xfrm>
          <a:prstGeom prst="rect">
            <a:avLst/>
          </a:prstGeom>
        </p:spPr>
      </p:pic>
      <p:sp>
        <p:nvSpPr>
          <p:cNvPr id="13" name="12 CuadroTexto"/>
          <p:cNvSpPr txBox="1"/>
          <p:nvPr/>
        </p:nvSpPr>
        <p:spPr>
          <a:xfrm>
            <a:off x="7809086" y="3606342"/>
            <a:ext cx="35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Puntuación PP: 3.4  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8623151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9086" y="-17732"/>
            <a:ext cx="2438636" cy="861117"/>
          </a:xfrm>
          <a:prstGeom prst="rect">
            <a:avLst/>
          </a:prstGeom>
        </p:spPr>
      </p:pic>
      <p:sp>
        <p:nvSpPr>
          <p:cNvPr id="8" name="7 Flecha derecha"/>
          <p:cNvSpPr/>
          <p:nvPr/>
        </p:nvSpPr>
        <p:spPr>
          <a:xfrm>
            <a:off x="5858516" y="1946654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31 Flecha derecha"/>
          <p:cNvSpPr/>
          <p:nvPr/>
        </p:nvSpPr>
        <p:spPr>
          <a:xfrm>
            <a:off x="6216702" y="2133791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xmlns="" id="{822629DC-821D-486E-A50A-95EF5F5F00F4}"/>
              </a:ext>
            </a:extLst>
          </p:cNvPr>
          <p:cNvGrpSpPr/>
          <p:nvPr/>
        </p:nvGrpSpPr>
        <p:grpSpPr>
          <a:xfrm>
            <a:off x="1314450" y="396316"/>
            <a:ext cx="8724301" cy="1550338"/>
            <a:chOff x="293491" y="71973"/>
            <a:chExt cx="11267867" cy="2185800"/>
          </a:xfrm>
          <a:scene3d>
            <a:camera prst="orthographicFront"/>
            <a:lightRig rig="flat" dir="t"/>
          </a:scene3d>
        </p:grpSpPr>
        <p:sp>
          <p:nvSpPr>
            <p:cNvPr id="26" name="Rectángulo: esquinas redondeadas 25">
              <a:extLst>
                <a:ext uri="{FF2B5EF4-FFF2-40B4-BE49-F238E27FC236}">
                  <a16:creationId xmlns:a16="http://schemas.microsoft.com/office/drawing/2014/main" xmlns="" id="{A74EA909-366A-4058-9483-0AD501A0FEE0}"/>
                </a:ext>
              </a:extLst>
            </p:cNvPr>
            <p:cNvSpPr/>
            <p:nvPr/>
          </p:nvSpPr>
          <p:spPr>
            <a:xfrm>
              <a:off x="429318" y="358573"/>
              <a:ext cx="10929458" cy="1346851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ctángulo: esquinas redondeadas 4">
              <a:extLst>
                <a:ext uri="{FF2B5EF4-FFF2-40B4-BE49-F238E27FC236}">
                  <a16:creationId xmlns:a16="http://schemas.microsoft.com/office/drawing/2014/main" xmlns="" id="{0B1A1EA7-415C-45E2-B96E-5D78B7AA97E1}"/>
                </a:ext>
              </a:extLst>
            </p:cNvPr>
            <p:cNvSpPr txBox="1"/>
            <p:nvPr/>
          </p:nvSpPr>
          <p:spPr>
            <a:xfrm>
              <a:off x="293491" y="71973"/>
              <a:ext cx="11267867" cy="21858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800" b="1" dirty="0"/>
                <a:t>Centro de atención integral e inclusivo para la niñez y la adolescencia</a:t>
              </a:r>
              <a:endParaRPr lang="es-CO" sz="2400" b="1" kern="1200" dirty="0"/>
            </a:p>
          </p:txBody>
        </p:sp>
      </p:grpSp>
      <p:sp>
        <p:nvSpPr>
          <p:cNvPr id="34" name="Rectángulo 33">
            <a:extLst>
              <a:ext uri="{FF2B5EF4-FFF2-40B4-BE49-F238E27FC236}">
                <a16:creationId xmlns:a16="http://schemas.microsoft.com/office/drawing/2014/main" xmlns="" id="{08C305AC-5336-4810-8C8C-5EF6E93FDDFA}"/>
              </a:ext>
            </a:extLst>
          </p:cNvPr>
          <p:cNvSpPr/>
          <p:nvPr/>
        </p:nvSpPr>
        <p:spPr>
          <a:xfrm>
            <a:off x="579024" y="1634686"/>
            <a:ext cx="11241372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MUNICIPIO: </a:t>
            </a:r>
            <a:r>
              <a:rPr lang="es-CO" sz="2000" dirty="0">
                <a:latin typeface="Arial" pitchFamily="34" charset="0"/>
                <a:cs typeface="Arial" pitchFamily="34" charset="0"/>
              </a:rPr>
              <a:t>SITIO NUEVO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DESCRIPCIÓN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: </a:t>
            </a:r>
            <a:r>
              <a:rPr lang="es-ES" dirty="0">
                <a:latin typeface="Arial" pitchFamily="34" charset="0"/>
                <a:cs typeface="Arial" pitchFamily="34" charset="0"/>
              </a:rPr>
              <a:t>Poner en funcionamiento un centro de atención integral inmediata para la primera infancia, infancia y adolescencia del municipio de Sitio nuevo, cuya finalidad es ofrecer servicios de carácter institucional y bienestar social a niños, niñas y adolescentes que ameriten ser atendidos por profesionales idóneos en este tipo de acciones, estos centros garantizan una atención completa desde el ámbito de educación, salud, garantía de derechos y protección integral de los niños, niñas y adolescentes.</a:t>
            </a:r>
          </a:p>
          <a:p>
            <a:pPr algn="just"/>
            <a:endParaRPr lang="es-ES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BENEFICIARIOS TOTAL: </a:t>
            </a:r>
            <a:endParaRPr lang="es-CO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xmlns="" id="{1A9EC673-90A9-465D-BEA8-EBAAAFCDF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033276"/>
              </p:ext>
            </p:extLst>
          </p:nvPr>
        </p:nvGraphicFramePr>
        <p:xfrm>
          <a:off x="86753" y="4285337"/>
          <a:ext cx="11734901" cy="2327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6504">
                  <a:extLst>
                    <a:ext uri="{9D8B030D-6E8A-4147-A177-3AD203B41FA5}">
                      <a16:colId xmlns:a16="http://schemas.microsoft.com/office/drawing/2014/main" xmlns="" val="2932490815"/>
                    </a:ext>
                  </a:extLst>
                </a:gridCol>
                <a:gridCol w="5793468">
                  <a:extLst>
                    <a:ext uri="{9D8B030D-6E8A-4147-A177-3AD203B41FA5}">
                      <a16:colId xmlns:a16="http://schemas.microsoft.com/office/drawing/2014/main" xmlns="" val="3572576567"/>
                    </a:ext>
                  </a:extLst>
                </a:gridCol>
                <a:gridCol w="3734929">
                  <a:extLst>
                    <a:ext uri="{9D8B030D-6E8A-4147-A177-3AD203B41FA5}">
                      <a16:colId xmlns:a16="http://schemas.microsoft.com/office/drawing/2014/main" xmlns="" val="3584768520"/>
                    </a:ext>
                  </a:extLst>
                </a:gridCol>
              </a:tblGrid>
              <a:tr h="5930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effectLst/>
                        </a:rPr>
                        <a:t>VALOR DE PROYECTO 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 err="1">
                          <a:effectLst/>
                        </a:rPr>
                        <a:t>Rev</a:t>
                      </a:r>
                      <a:r>
                        <a:rPr lang="es-CO" sz="1800" b="1" u="none" strike="noStrike" dirty="0">
                          <a:effectLst/>
                        </a:rPr>
                        <a:t>/</a:t>
                      </a:r>
                      <a:r>
                        <a:rPr lang="es-CO" sz="1800" b="1" u="none" strike="noStrike" dirty="0" err="1">
                          <a:effectLst/>
                        </a:rPr>
                        <a:t>Mov</a:t>
                      </a:r>
                      <a:r>
                        <a:rPr lang="es-CO" sz="1800" b="1" u="none" strike="noStrike" dirty="0">
                          <a:effectLst/>
                        </a:rPr>
                        <a:t>/programa/proyecto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Proyecto</a:t>
                      </a:r>
                      <a:r>
                        <a:rPr lang="es-CO" sz="18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de Libre inversión con el que coincide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7559133"/>
                  </a:ext>
                </a:extLst>
              </a:tr>
              <a:tr h="14812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$35.000.000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 DE</a:t>
                      </a:r>
                      <a:r>
                        <a:rPr lang="es-E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LA EQUIDAD</a:t>
                      </a:r>
                    </a:p>
                    <a:p>
                      <a:pPr algn="just" fontAlgn="ctr"/>
                      <a:r>
                        <a:rPr lang="es-E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 </a:t>
                      </a:r>
                      <a:r>
                        <a:rPr lang="es-E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MOVILIZACIÓN. RENACE LA EQUIDAD  1.1.1.3 CAMBIO POR LA NIÑEZ Y ADOLESCENCIA 1.1.1.3.2 Fortalecer (2) escenarios de participación infantil y adolescente. Escenarios de participación infantil y adolescente fortalecidos.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Cambio por la niñez y la adolescencia para la garantía, promoción y protección de sus derechos.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08644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$150.000.000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5123543" y="3850677"/>
            <a:ext cx="4615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itchFamily="2" charset="2"/>
              <a:buChar char="q"/>
            </a:pPr>
            <a:r>
              <a:rPr lang="es-ES" sz="2000" b="1" dirty="0"/>
              <a:t>FIRMAS</a:t>
            </a:r>
            <a:r>
              <a:rPr lang="es-ES" dirty="0"/>
              <a:t>: NO</a:t>
            </a:r>
            <a:endParaRPr lang="es-ES" b="1" dirty="0"/>
          </a:p>
        </p:txBody>
      </p:sp>
      <p:sp>
        <p:nvSpPr>
          <p:cNvPr id="15" name="14 Rectángulo"/>
          <p:cNvSpPr/>
          <p:nvPr/>
        </p:nvSpPr>
        <p:spPr>
          <a:xfrm>
            <a:off x="0" y="8204"/>
            <a:ext cx="1741951" cy="7175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" name="Imagen 16">
            <a:extLst>
              <a:ext uri="{FF2B5EF4-FFF2-40B4-BE49-F238E27FC236}">
                <a16:creationId xmlns:a16="http://schemas.microsoft.com/office/drawing/2014/main" xmlns="" id="{2890F085-B1D6-6C45-9DB9-76940C6F63E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6" t="21544" r="23214" b="26447"/>
          <a:stretch/>
        </p:blipFill>
        <p:spPr>
          <a:xfrm>
            <a:off x="58530" y="-6310"/>
            <a:ext cx="1509013" cy="722922"/>
          </a:xfrm>
          <a:prstGeom prst="rect">
            <a:avLst/>
          </a:prstGeom>
        </p:spPr>
      </p:pic>
      <p:sp>
        <p:nvSpPr>
          <p:cNvPr id="13" name="12 CuadroTexto"/>
          <p:cNvSpPr txBox="1"/>
          <p:nvPr/>
        </p:nvSpPr>
        <p:spPr>
          <a:xfrm>
            <a:off x="8040440" y="3809179"/>
            <a:ext cx="35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Puntuación PP: NO ASISTIÓ 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916467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4936" y="-6310"/>
            <a:ext cx="2190986" cy="717512"/>
          </a:xfrm>
          <a:prstGeom prst="rect">
            <a:avLst/>
          </a:prstGeom>
        </p:spPr>
      </p:pic>
      <p:sp>
        <p:nvSpPr>
          <p:cNvPr id="8" name="7 Flecha derecha"/>
          <p:cNvSpPr/>
          <p:nvPr/>
        </p:nvSpPr>
        <p:spPr>
          <a:xfrm>
            <a:off x="5858516" y="1946654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31 Flecha derecha"/>
          <p:cNvSpPr/>
          <p:nvPr/>
        </p:nvSpPr>
        <p:spPr>
          <a:xfrm>
            <a:off x="6216702" y="2133791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xmlns="" id="{822629DC-821D-486E-A50A-95EF5F5F00F4}"/>
              </a:ext>
            </a:extLst>
          </p:cNvPr>
          <p:cNvGrpSpPr/>
          <p:nvPr/>
        </p:nvGrpSpPr>
        <p:grpSpPr>
          <a:xfrm>
            <a:off x="757237" y="644973"/>
            <a:ext cx="10444163" cy="1331450"/>
            <a:chOff x="429318" y="307877"/>
            <a:chExt cx="10929458" cy="1747304"/>
          </a:xfrm>
          <a:scene3d>
            <a:camera prst="orthographicFront"/>
            <a:lightRig rig="flat" dir="t"/>
          </a:scene3d>
        </p:grpSpPr>
        <p:sp>
          <p:nvSpPr>
            <p:cNvPr id="26" name="Rectángulo: esquinas redondeadas 25">
              <a:extLst>
                <a:ext uri="{FF2B5EF4-FFF2-40B4-BE49-F238E27FC236}">
                  <a16:creationId xmlns:a16="http://schemas.microsoft.com/office/drawing/2014/main" xmlns="" id="{A74EA909-366A-4058-9483-0AD501A0FEE0}"/>
                </a:ext>
              </a:extLst>
            </p:cNvPr>
            <p:cNvSpPr/>
            <p:nvPr/>
          </p:nvSpPr>
          <p:spPr>
            <a:xfrm>
              <a:off x="429318" y="358573"/>
              <a:ext cx="10929458" cy="1346851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ctángulo: esquinas redondeadas 4">
              <a:extLst>
                <a:ext uri="{FF2B5EF4-FFF2-40B4-BE49-F238E27FC236}">
                  <a16:creationId xmlns:a16="http://schemas.microsoft.com/office/drawing/2014/main" xmlns="" id="{0B1A1EA7-415C-45E2-B96E-5D78B7AA97E1}"/>
                </a:ext>
              </a:extLst>
            </p:cNvPr>
            <p:cNvSpPr txBox="1"/>
            <p:nvPr/>
          </p:nvSpPr>
          <p:spPr>
            <a:xfrm>
              <a:off x="429318" y="307877"/>
              <a:ext cx="10797962" cy="174730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800" b="1" dirty="0"/>
                <a:t>Encerramiento de cancha de microfutbol y construcción de parque </a:t>
              </a:r>
              <a:r>
                <a:rPr lang="es-ES" sz="2800" b="1" dirty="0" err="1" smtClean="0"/>
                <a:t>bio</a:t>
              </a:r>
              <a:r>
                <a:rPr lang="es-ES" sz="2800" b="1" dirty="0" smtClean="0"/>
                <a:t>-saludable </a:t>
              </a:r>
              <a:r>
                <a:rPr lang="es-ES" sz="2800" b="1" dirty="0"/>
                <a:t>en manzanare1</a:t>
              </a:r>
              <a:endParaRPr lang="es-CO" sz="2400" b="1" kern="1200" dirty="0"/>
            </a:p>
          </p:txBody>
        </p:sp>
      </p:grpSp>
      <p:sp>
        <p:nvSpPr>
          <p:cNvPr id="34" name="Rectángulo 33">
            <a:extLst>
              <a:ext uri="{FF2B5EF4-FFF2-40B4-BE49-F238E27FC236}">
                <a16:creationId xmlns:a16="http://schemas.microsoft.com/office/drawing/2014/main" xmlns="" id="{08C305AC-5336-4810-8C8C-5EF6E93FDDFA}"/>
              </a:ext>
            </a:extLst>
          </p:cNvPr>
          <p:cNvSpPr/>
          <p:nvPr/>
        </p:nvSpPr>
        <p:spPr>
          <a:xfrm>
            <a:off x="579024" y="1709907"/>
            <a:ext cx="112413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MUNICIPIO: </a:t>
            </a:r>
            <a:r>
              <a:rPr lang="es-CO" sz="2000" dirty="0">
                <a:latin typeface="Arial" pitchFamily="34" charset="0"/>
                <a:cs typeface="Arial" pitchFamily="34" charset="0"/>
              </a:rPr>
              <a:t>EL BANCO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DESCRIPCIÓN: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Encerramiento de cancha, el lote es propiedad del barrio, se estima que beneficia a 2000 personas. La Participación De Personas En Actividades Lúdicas Y Complementarias Al Deporte, incentivando a la población juvenil al buen trato y cuidado de los implementos deportivos instalados, también reduciendo particularmente el sedentarismo que tiene parte de la comunidad ante el ejercicio físico. </a:t>
            </a:r>
          </a:p>
          <a:p>
            <a:pPr algn="just"/>
            <a:endParaRPr lang="es-ES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CO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BENEFICIARIOS TOTAL:  2.000</a:t>
            </a:r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CO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xmlns="" id="{1A9EC673-90A9-465D-BEA8-EBAAAFCDF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835907"/>
              </p:ext>
            </p:extLst>
          </p:nvPr>
        </p:nvGraphicFramePr>
        <p:xfrm>
          <a:off x="86753" y="4285337"/>
          <a:ext cx="11734901" cy="2327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6504">
                  <a:extLst>
                    <a:ext uri="{9D8B030D-6E8A-4147-A177-3AD203B41FA5}">
                      <a16:colId xmlns:a16="http://schemas.microsoft.com/office/drawing/2014/main" xmlns="" val="2932490815"/>
                    </a:ext>
                  </a:extLst>
                </a:gridCol>
                <a:gridCol w="5595026">
                  <a:extLst>
                    <a:ext uri="{9D8B030D-6E8A-4147-A177-3AD203B41FA5}">
                      <a16:colId xmlns:a16="http://schemas.microsoft.com/office/drawing/2014/main" xmlns="" val="3572576567"/>
                    </a:ext>
                  </a:extLst>
                </a:gridCol>
                <a:gridCol w="3933371">
                  <a:extLst>
                    <a:ext uri="{9D8B030D-6E8A-4147-A177-3AD203B41FA5}">
                      <a16:colId xmlns:a16="http://schemas.microsoft.com/office/drawing/2014/main" xmlns="" val="3584768520"/>
                    </a:ext>
                  </a:extLst>
                </a:gridCol>
              </a:tblGrid>
              <a:tr h="5930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effectLst/>
                        </a:rPr>
                        <a:t>VALOR DE PROYECTO 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 err="1">
                          <a:effectLst/>
                        </a:rPr>
                        <a:t>Rev</a:t>
                      </a:r>
                      <a:r>
                        <a:rPr lang="es-CO" sz="1800" b="1" u="none" strike="noStrike" dirty="0">
                          <a:effectLst/>
                        </a:rPr>
                        <a:t>/</a:t>
                      </a:r>
                      <a:r>
                        <a:rPr lang="es-CO" sz="1800" b="1" u="none" strike="noStrike" dirty="0" err="1">
                          <a:effectLst/>
                        </a:rPr>
                        <a:t>Mov</a:t>
                      </a:r>
                      <a:r>
                        <a:rPr lang="es-CO" sz="1800" b="1" u="none" strike="noStrike" dirty="0">
                          <a:effectLst/>
                        </a:rPr>
                        <a:t>/programa/proyecto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Proyecto</a:t>
                      </a:r>
                      <a:r>
                        <a:rPr lang="es-CO" sz="18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de Libre inversión con el que coincide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7559133"/>
                  </a:ext>
                </a:extLst>
              </a:tr>
              <a:tr h="14812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$64.783.000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 DE</a:t>
                      </a:r>
                      <a:r>
                        <a:rPr lang="es-E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LA EQUIDAD </a:t>
                      </a:r>
                      <a:endParaRPr lang="es-ES" sz="16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es-E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fontAlgn="ctr"/>
                      <a:r>
                        <a:rPr lang="es-E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Reducir al 51% el sedentarismo en el departamento Promover la participación de personas en actividades físicas y recreo deportivas en el departamento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 Existe un proyecto en el que encaje la propuesta</a:t>
                      </a:r>
                    </a:p>
                    <a:p>
                      <a:pPr algn="just" fontAlgn="ctr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08644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5420764" y="3835582"/>
            <a:ext cx="4615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s-ES" sz="2000" b="1" dirty="0"/>
              <a:t>FIRMAS</a:t>
            </a:r>
            <a:r>
              <a:rPr lang="es-ES" dirty="0"/>
              <a:t>: NO</a:t>
            </a:r>
            <a:endParaRPr lang="es-ES" b="1" dirty="0"/>
          </a:p>
        </p:txBody>
      </p:sp>
      <p:sp>
        <p:nvSpPr>
          <p:cNvPr id="15" name="14 Rectángulo"/>
          <p:cNvSpPr/>
          <p:nvPr/>
        </p:nvSpPr>
        <p:spPr>
          <a:xfrm>
            <a:off x="0" y="8204"/>
            <a:ext cx="1741951" cy="7175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" name="Imagen 16">
            <a:extLst>
              <a:ext uri="{FF2B5EF4-FFF2-40B4-BE49-F238E27FC236}">
                <a16:creationId xmlns:a16="http://schemas.microsoft.com/office/drawing/2014/main" xmlns="" id="{2890F085-B1D6-6C45-9DB9-76940C6F63E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6" t="21544" r="23214" b="26447"/>
          <a:stretch/>
        </p:blipFill>
        <p:spPr>
          <a:xfrm>
            <a:off x="58530" y="-6310"/>
            <a:ext cx="1509013" cy="722922"/>
          </a:xfrm>
          <a:prstGeom prst="rect">
            <a:avLst/>
          </a:prstGeom>
        </p:spPr>
      </p:pic>
      <p:sp>
        <p:nvSpPr>
          <p:cNvPr id="13" name="12 CuadroTexto"/>
          <p:cNvSpPr txBox="1"/>
          <p:nvPr/>
        </p:nvSpPr>
        <p:spPr>
          <a:xfrm>
            <a:off x="8069027" y="3835582"/>
            <a:ext cx="3006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Puntuación PP: 2.6	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69968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9086" y="-17732"/>
            <a:ext cx="2438636" cy="861117"/>
          </a:xfrm>
          <a:prstGeom prst="rect">
            <a:avLst/>
          </a:prstGeom>
        </p:spPr>
      </p:pic>
      <p:sp>
        <p:nvSpPr>
          <p:cNvPr id="8" name="7 Flecha derecha"/>
          <p:cNvSpPr/>
          <p:nvPr/>
        </p:nvSpPr>
        <p:spPr>
          <a:xfrm>
            <a:off x="5858516" y="1946654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31 Flecha derecha"/>
          <p:cNvSpPr/>
          <p:nvPr/>
        </p:nvSpPr>
        <p:spPr>
          <a:xfrm>
            <a:off x="6216702" y="2133791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xmlns="" id="{822629DC-821D-486E-A50A-95EF5F5F00F4}"/>
              </a:ext>
            </a:extLst>
          </p:cNvPr>
          <p:cNvGrpSpPr/>
          <p:nvPr/>
        </p:nvGrpSpPr>
        <p:grpSpPr>
          <a:xfrm>
            <a:off x="1567543" y="716612"/>
            <a:ext cx="8462283" cy="1230042"/>
            <a:chOff x="429318" y="320961"/>
            <a:chExt cx="10929458" cy="1734220"/>
          </a:xfrm>
          <a:scene3d>
            <a:camera prst="orthographicFront"/>
            <a:lightRig rig="flat" dir="t"/>
          </a:scene3d>
        </p:grpSpPr>
        <p:sp>
          <p:nvSpPr>
            <p:cNvPr id="26" name="Rectángulo: esquinas redondeadas 25">
              <a:extLst>
                <a:ext uri="{FF2B5EF4-FFF2-40B4-BE49-F238E27FC236}">
                  <a16:creationId xmlns:a16="http://schemas.microsoft.com/office/drawing/2014/main" xmlns="" id="{A74EA909-366A-4058-9483-0AD501A0FEE0}"/>
                </a:ext>
              </a:extLst>
            </p:cNvPr>
            <p:cNvSpPr/>
            <p:nvPr/>
          </p:nvSpPr>
          <p:spPr>
            <a:xfrm>
              <a:off x="429318" y="358573"/>
              <a:ext cx="10929458" cy="1346851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ctángulo: esquinas redondeadas 4">
              <a:extLst>
                <a:ext uri="{FF2B5EF4-FFF2-40B4-BE49-F238E27FC236}">
                  <a16:creationId xmlns:a16="http://schemas.microsoft.com/office/drawing/2014/main" xmlns="" id="{0B1A1EA7-415C-45E2-B96E-5D78B7AA97E1}"/>
                </a:ext>
              </a:extLst>
            </p:cNvPr>
            <p:cNvSpPr txBox="1"/>
            <p:nvPr/>
          </p:nvSpPr>
          <p:spPr>
            <a:xfrm>
              <a:off x="429318" y="320961"/>
              <a:ext cx="10797962" cy="17342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800" b="1" dirty="0"/>
                <a:t>Proyecto ambiental de capacitación comunitaria en Remoción manual y/o Hidráulica de Sedimentos.</a:t>
              </a:r>
              <a:endParaRPr lang="es-CO" sz="2400" b="1" kern="1200" dirty="0"/>
            </a:p>
          </p:txBody>
        </p:sp>
      </p:grpSp>
      <p:sp>
        <p:nvSpPr>
          <p:cNvPr id="34" name="Rectángulo 33">
            <a:extLst>
              <a:ext uri="{FF2B5EF4-FFF2-40B4-BE49-F238E27FC236}">
                <a16:creationId xmlns:a16="http://schemas.microsoft.com/office/drawing/2014/main" xmlns="" id="{08C305AC-5336-4810-8C8C-5EF6E93FDDFA}"/>
              </a:ext>
            </a:extLst>
          </p:cNvPr>
          <p:cNvSpPr/>
          <p:nvPr/>
        </p:nvSpPr>
        <p:spPr>
          <a:xfrm>
            <a:off x="579024" y="1750907"/>
            <a:ext cx="112413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MUNICIPIO: </a:t>
            </a:r>
            <a:r>
              <a:rPr lang="es-CO" sz="2000" dirty="0">
                <a:latin typeface="Arial" pitchFamily="34" charset="0"/>
                <a:cs typeface="Arial" pitchFamily="34" charset="0"/>
              </a:rPr>
              <a:t>EL BANCO </a:t>
            </a:r>
          </a:p>
          <a:p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DESCRIPCIÓN: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Habilitación de entre 4 y 6 puntos  de recolección de residuos a orillas de la </a:t>
            </a:r>
            <a:r>
              <a:rPr lang="es-ES" sz="2000" dirty="0" err="1">
                <a:latin typeface="Arial" pitchFamily="34" charset="0"/>
                <a:cs typeface="Arial" pitchFamily="34" charset="0"/>
              </a:rPr>
              <a:t>cienaga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de </a:t>
            </a:r>
            <a:r>
              <a:rPr lang="es-ES" sz="2000" dirty="0" err="1">
                <a:latin typeface="Arial" pitchFamily="34" charset="0"/>
                <a:cs typeface="Arial" pitchFamily="34" charset="0"/>
              </a:rPr>
              <a:t>zapatosa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; e instalación de mallas para captura de basura en el espejo de agua.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CO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BENEFICIARIOS TOTAL:  2.000</a:t>
            </a:r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CO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xmlns="" id="{1A9EC673-90A9-465D-BEA8-EBAAAFCDF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252155"/>
              </p:ext>
            </p:extLst>
          </p:nvPr>
        </p:nvGraphicFramePr>
        <p:xfrm>
          <a:off x="86753" y="4285337"/>
          <a:ext cx="11734901" cy="2327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6504">
                  <a:extLst>
                    <a:ext uri="{9D8B030D-6E8A-4147-A177-3AD203B41FA5}">
                      <a16:colId xmlns:a16="http://schemas.microsoft.com/office/drawing/2014/main" xmlns="" val="2932490815"/>
                    </a:ext>
                  </a:extLst>
                </a:gridCol>
                <a:gridCol w="5595026">
                  <a:extLst>
                    <a:ext uri="{9D8B030D-6E8A-4147-A177-3AD203B41FA5}">
                      <a16:colId xmlns:a16="http://schemas.microsoft.com/office/drawing/2014/main" xmlns="" val="3572576567"/>
                    </a:ext>
                  </a:extLst>
                </a:gridCol>
                <a:gridCol w="3933371">
                  <a:extLst>
                    <a:ext uri="{9D8B030D-6E8A-4147-A177-3AD203B41FA5}">
                      <a16:colId xmlns:a16="http://schemas.microsoft.com/office/drawing/2014/main" xmlns="" val="3584768520"/>
                    </a:ext>
                  </a:extLst>
                </a:gridCol>
              </a:tblGrid>
              <a:tr h="5930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effectLst/>
                        </a:rPr>
                        <a:t>VALOR DE PROYECTO 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 err="1">
                          <a:effectLst/>
                        </a:rPr>
                        <a:t>Rev</a:t>
                      </a:r>
                      <a:r>
                        <a:rPr lang="es-CO" sz="1800" b="1" u="none" strike="noStrike" dirty="0">
                          <a:effectLst/>
                        </a:rPr>
                        <a:t>/</a:t>
                      </a:r>
                      <a:r>
                        <a:rPr lang="es-CO" sz="1800" b="1" u="none" strike="noStrike" dirty="0" err="1">
                          <a:effectLst/>
                        </a:rPr>
                        <a:t>Mov</a:t>
                      </a:r>
                      <a:r>
                        <a:rPr lang="es-CO" sz="1800" b="1" u="none" strike="noStrike" dirty="0">
                          <a:effectLst/>
                        </a:rPr>
                        <a:t>/programa/proyecto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Proyecto</a:t>
                      </a:r>
                      <a:r>
                        <a:rPr lang="es-CO" sz="18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de Libre inversión con el que coincide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7559133"/>
                  </a:ext>
                </a:extLst>
              </a:tr>
              <a:tr h="14812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$64.783.000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 DE</a:t>
                      </a:r>
                      <a:r>
                        <a:rPr lang="es-E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LA EQUIDAD </a:t>
                      </a:r>
                      <a:r>
                        <a:rPr lang="es-E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s-E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s-E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fontAlgn="ctr"/>
                      <a:r>
                        <a:rPr lang="es-E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Reducir al 51% el sedentarismo en el departamento Promover la participación de personas en actividades físicas y recreo deportivas en el departamento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 Existe un proyecto en el que encaje la propuesta</a:t>
                      </a:r>
                    </a:p>
                    <a:p>
                      <a:pPr algn="ctr" fontAlgn="ctr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08644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5414283" y="3838237"/>
            <a:ext cx="4615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s-ES" sz="2000" b="1" dirty="0"/>
              <a:t>FIRMAS</a:t>
            </a:r>
            <a:r>
              <a:rPr lang="es-ES" dirty="0"/>
              <a:t>: NO</a:t>
            </a:r>
            <a:endParaRPr lang="es-ES" b="1" dirty="0"/>
          </a:p>
        </p:txBody>
      </p:sp>
      <p:sp>
        <p:nvSpPr>
          <p:cNvPr id="15" name="14 Rectángulo"/>
          <p:cNvSpPr/>
          <p:nvPr/>
        </p:nvSpPr>
        <p:spPr>
          <a:xfrm>
            <a:off x="0" y="8204"/>
            <a:ext cx="1741951" cy="7175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" name="Imagen 16">
            <a:extLst>
              <a:ext uri="{FF2B5EF4-FFF2-40B4-BE49-F238E27FC236}">
                <a16:creationId xmlns:a16="http://schemas.microsoft.com/office/drawing/2014/main" xmlns="" id="{2890F085-B1D6-6C45-9DB9-76940C6F63E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6" t="21544" r="23214" b="26447"/>
          <a:stretch/>
        </p:blipFill>
        <p:spPr>
          <a:xfrm>
            <a:off x="58530" y="-6310"/>
            <a:ext cx="1509013" cy="722922"/>
          </a:xfrm>
          <a:prstGeom prst="rect">
            <a:avLst/>
          </a:prstGeom>
        </p:spPr>
      </p:pic>
      <p:sp>
        <p:nvSpPr>
          <p:cNvPr id="13" name="12 CuadroTexto"/>
          <p:cNvSpPr txBox="1"/>
          <p:nvPr/>
        </p:nvSpPr>
        <p:spPr>
          <a:xfrm>
            <a:off x="8052441" y="3429000"/>
            <a:ext cx="35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Puntuación PP: 2,63	  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740037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9086" y="-17732"/>
            <a:ext cx="2438636" cy="861117"/>
          </a:xfrm>
          <a:prstGeom prst="rect">
            <a:avLst/>
          </a:prstGeom>
        </p:spPr>
      </p:pic>
      <p:sp>
        <p:nvSpPr>
          <p:cNvPr id="8" name="7 Flecha derecha"/>
          <p:cNvSpPr/>
          <p:nvPr/>
        </p:nvSpPr>
        <p:spPr>
          <a:xfrm>
            <a:off x="5858516" y="1946654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31 Flecha derecha"/>
          <p:cNvSpPr/>
          <p:nvPr/>
        </p:nvSpPr>
        <p:spPr>
          <a:xfrm>
            <a:off x="6216702" y="2133791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xmlns="" id="{822629DC-821D-486E-A50A-95EF5F5F00F4}"/>
              </a:ext>
            </a:extLst>
          </p:cNvPr>
          <p:cNvGrpSpPr/>
          <p:nvPr/>
        </p:nvGrpSpPr>
        <p:grpSpPr>
          <a:xfrm>
            <a:off x="1567543" y="716612"/>
            <a:ext cx="8462283" cy="1230042"/>
            <a:chOff x="429318" y="320961"/>
            <a:chExt cx="10929458" cy="1734220"/>
          </a:xfrm>
          <a:scene3d>
            <a:camera prst="orthographicFront"/>
            <a:lightRig rig="flat" dir="t"/>
          </a:scene3d>
        </p:grpSpPr>
        <p:sp>
          <p:nvSpPr>
            <p:cNvPr id="26" name="Rectángulo: esquinas redondeadas 25">
              <a:extLst>
                <a:ext uri="{FF2B5EF4-FFF2-40B4-BE49-F238E27FC236}">
                  <a16:creationId xmlns:a16="http://schemas.microsoft.com/office/drawing/2014/main" xmlns="" id="{A74EA909-366A-4058-9483-0AD501A0FEE0}"/>
                </a:ext>
              </a:extLst>
            </p:cNvPr>
            <p:cNvSpPr/>
            <p:nvPr/>
          </p:nvSpPr>
          <p:spPr>
            <a:xfrm>
              <a:off x="429318" y="358573"/>
              <a:ext cx="10929458" cy="1346851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ctángulo: esquinas redondeadas 4">
              <a:extLst>
                <a:ext uri="{FF2B5EF4-FFF2-40B4-BE49-F238E27FC236}">
                  <a16:creationId xmlns:a16="http://schemas.microsoft.com/office/drawing/2014/main" xmlns="" id="{0B1A1EA7-415C-45E2-B96E-5D78B7AA97E1}"/>
                </a:ext>
              </a:extLst>
            </p:cNvPr>
            <p:cNvSpPr txBox="1"/>
            <p:nvPr/>
          </p:nvSpPr>
          <p:spPr>
            <a:xfrm>
              <a:off x="429318" y="320961"/>
              <a:ext cx="10797962" cy="17342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800" b="1" dirty="0"/>
                <a:t> Recuperación, levantamiento y encerramiento de cancha de futbol profesional</a:t>
              </a:r>
              <a:endParaRPr lang="es-CO" sz="2400" b="1" kern="1200" dirty="0"/>
            </a:p>
          </p:txBody>
        </p:sp>
      </p:grpSp>
      <p:sp>
        <p:nvSpPr>
          <p:cNvPr id="34" name="Rectángulo 33">
            <a:extLst>
              <a:ext uri="{FF2B5EF4-FFF2-40B4-BE49-F238E27FC236}">
                <a16:creationId xmlns:a16="http://schemas.microsoft.com/office/drawing/2014/main" xmlns="" id="{08C305AC-5336-4810-8C8C-5EF6E93FDDFA}"/>
              </a:ext>
            </a:extLst>
          </p:cNvPr>
          <p:cNvSpPr/>
          <p:nvPr/>
        </p:nvSpPr>
        <p:spPr>
          <a:xfrm>
            <a:off x="579024" y="1750907"/>
            <a:ext cx="112413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MUNICIPIO: </a:t>
            </a:r>
            <a:r>
              <a:rPr lang="es-CO" sz="2000" dirty="0">
                <a:latin typeface="Arial" pitchFamily="34" charset="0"/>
                <a:cs typeface="Arial" pitchFamily="34" charset="0"/>
              </a:rPr>
              <a:t>EL BANCO </a:t>
            </a:r>
          </a:p>
          <a:p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DESCRIPCIÓN: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Cancha Ubicada en el corregimiento de barranco de </a:t>
            </a:r>
            <a:r>
              <a:rPr lang="es-ES" sz="2000" dirty="0" err="1">
                <a:latin typeface="Arial" pitchFamily="34" charset="0"/>
                <a:cs typeface="Arial" pitchFamily="34" charset="0"/>
              </a:rPr>
              <a:t>chilloa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, beneficiaría a 1.200 personas.</a:t>
            </a:r>
            <a:endParaRPr lang="es-ES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CO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BENEFICIARIOS TOTAL:  1.200</a:t>
            </a:r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CO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xmlns="" id="{1A9EC673-90A9-465D-BEA8-EBAAAFCDF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063039"/>
              </p:ext>
            </p:extLst>
          </p:nvPr>
        </p:nvGraphicFramePr>
        <p:xfrm>
          <a:off x="86753" y="4285337"/>
          <a:ext cx="11734901" cy="2327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6504">
                  <a:extLst>
                    <a:ext uri="{9D8B030D-6E8A-4147-A177-3AD203B41FA5}">
                      <a16:colId xmlns:a16="http://schemas.microsoft.com/office/drawing/2014/main" xmlns="" val="2932490815"/>
                    </a:ext>
                  </a:extLst>
                </a:gridCol>
                <a:gridCol w="5595026">
                  <a:extLst>
                    <a:ext uri="{9D8B030D-6E8A-4147-A177-3AD203B41FA5}">
                      <a16:colId xmlns:a16="http://schemas.microsoft.com/office/drawing/2014/main" xmlns="" val="3572576567"/>
                    </a:ext>
                  </a:extLst>
                </a:gridCol>
                <a:gridCol w="3933371">
                  <a:extLst>
                    <a:ext uri="{9D8B030D-6E8A-4147-A177-3AD203B41FA5}">
                      <a16:colId xmlns:a16="http://schemas.microsoft.com/office/drawing/2014/main" xmlns="" val="3584768520"/>
                    </a:ext>
                  </a:extLst>
                </a:gridCol>
              </a:tblGrid>
              <a:tr h="5930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effectLst/>
                        </a:rPr>
                        <a:t>VALOR DE PROYECTO 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 err="1">
                          <a:effectLst/>
                        </a:rPr>
                        <a:t>Rev</a:t>
                      </a:r>
                      <a:r>
                        <a:rPr lang="es-CO" sz="1800" b="1" u="none" strike="noStrike" dirty="0">
                          <a:effectLst/>
                        </a:rPr>
                        <a:t>/</a:t>
                      </a:r>
                      <a:r>
                        <a:rPr lang="es-CO" sz="1800" b="1" u="none" strike="noStrike" dirty="0" err="1">
                          <a:effectLst/>
                        </a:rPr>
                        <a:t>Mov</a:t>
                      </a:r>
                      <a:r>
                        <a:rPr lang="es-CO" sz="1800" b="1" u="none" strike="noStrike" dirty="0">
                          <a:effectLst/>
                        </a:rPr>
                        <a:t>/programa/proyecto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Proyecto</a:t>
                      </a:r>
                      <a:r>
                        <a:rPr lang="es-CO" sz="18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de Libre inversión con el que coincide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7559133"/>
                  </a:ext>
                </a:extLst>
              </a:tr>
              <a:tr h="14812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$76.161.000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 DE</a:t>
                      </a:r>
                      <a:r>
                        <a:rPr lang="es-E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LA EQUIDAD </a:t>
                      </a:r>
                    </a:p>
                    <a:p>
                      <a:pPr algn="just" fontAlgn="ctr"/>
                      <a:r>
                        <a:rPr lang="es-E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Reducir al 51% el sedentarismo en el departamento Promover la participación de personas en actividades físicas y recreo deportivas en el departamento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No Existe un proyecto en el que encaje la propuesta</a:t>
                      </a:r>
                    </a:p>
                    <a:p>
                      <a:pPr algn="just" fontAlgn="ctr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08644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5457786" y="3264232"/>
            <a:ext cx="4615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s-ES" sz="2000" b="1" dirty="0"/>
              <a:t>FIRMAS</a:t>
            </a:r>
            <a:r>
              <a:rPr lang="es-ES" dirty="0"/>
              <a:t>: NO</a:t>
            </a:r>
            <a:endParaRPr lang="es-ES" b="1" dirty="0"/>
          </a:p>
        </p:txBody>
      </p:sp>
      <p:sp>
        <p:nvSpPr>
          <p:cNvPr id="15" name="14 Rectángulo"/>
          <p:cNvSpPr/>
          <p:nvPr/>
        </p:nvSpPr>
        <p:spPr>
          <a:xfrm>
            <a:off x="0" y="8204"/>
            <a:ext cx="1741951" cy="7175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" name="Imagen 16">
            <a:extLst>
              <a:ext uri="{FF2B5EF4-FFF2-40B4-BE49-F238E27FC236}">
                <a16:creationId xmlns:a16="http://schemas.microsoft.com/office/drawing/2014/main" xmlns="" id="{2890F085-B1D6-6C45-9DB9-76940C6F63E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6" t="21544" r="23214" b="26447"/>
          <a:stretch/>
        </p:blipFill>
        <p:spPr>
          <a:xfrm>
            <a:off x="58530" y="-6310"/>
            <a:ext cx="1509013" cy="722922"/>
          </a:xfrm>
          <a:prstGeom prst="rect">
            <a:avLst/>
          </a:prstGeom>
        </p:spPr>
      </p:pic>
      <p:sp>
        <p:nvSpPr>
          <p:cNvPr id="13" name="12 CuadroTexto"/>
          <p:cNvSpPr txBox="1"/>
          <p:nvPr/>
        </p:nvSpPr>
        <p:spPr>
          <a:xfrm>
            <a:off x="8052440" y="3297764"/>
            <a:ext cx="35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Puntuación PP: 3,5 	  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154393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9086" y="-17732"/>
            <a:ext cx="2438636" cy="861117"/>
          </a:xfrm>
          <a:prstGeom prst="rect">
            <a:avLst/>
          </a:prstGeom>
        </p:spPr>
      </p:pic>
      <p:sp>
        <p:nvSpPr>
          <p:cNvPr id="8" name="7 Flecha derecha"/>
          <p:cNvSpPr/>
          <p:nvPr/>
        </p:nvSpPr>
        <p:spPr>
          <a:xfrm>
            <a:off x="5858516" y="1946654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31 Flecha derecha"/>
          <p:cNvSpPr/>
          <p:nvPr/>
        </p:nvSpPr>
        <p:spPr>
          <a:xfrm>
            <a:off x="6216702" y="2133791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xmlns="" id="{822629DC-821D-486E-A50A-95EF5F5F00F4}"/>
              </a:ext>
            </a:extLst>
          </p:cNvPr>
          <p:cNvGrpSpPr/>
          <p:nvPr/>
        </p:nvGrpSpPr>
        <p:grpSpPr>
          <a:xfrm>
            <a:off x="900240" y="756302"/>
            <a:ext cx="10899873" cy="1066006"/>
            <a:chOff x="429317" y="358573"/>
            <a:chExt cx="10929459" cy="1346851"/>
          </a:xfrm>
          <a:scene3d>
            <a:camera prst="orthographicFront"/>
            <a:lightRig rig="flat" dir="t"/>
          </a:scene3d>
        </p:grpSpPr>
        <p:sp>
          <p:nvSpPr>
            <p:cNvPr id="26" name="Rectángulo: esquinas redondeadas 25">
              <a:extLst>
                <a:ext uri="{FF2B5EF4-FFF2-40B4-BE49-F238E27FC236}">
                  <a16:creationId xmlns:a16="http://schemas.microsoft.com/office/drawing/2014/main" xmlns="" id="{A74EA909-366A-4058-9483-0AD501A0FEE0}"/>
                </a:ext>
              </a:extLst>
            </p:cNvPr>
            <p:cNvSpPr/>
            <p:nvPr/>
          </p:nvSpPr>
          <p:spPr>
            <a:xfrm>
              <a:off x="429318" y="358573"/>
              <a:ext cx="10929458" cy="1346851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ctángulo: esquinas redondeadas 4">
              <a:extLst>
                <a:ext uri="{FF2B5EF4-FFF2-40B4-BE49-F238E27FC236}">
                  <a16:creationId xmlns:a16="http://schemas.microsoft.com/office/drawing/2014/main" xmlns="" id="{0B1A1EA7-415C-45E2-B96E-5D78B7AA97E1}"/>
                </a:ext>
              </a:extLst>
            </p:cNvPr>
            <p:cNvSpPr txBox="1"/>
            <p:nvPr/>
          </p:nvSpPr>
          <p:spPr>
            <a:xfrm>
              <a:off x="429317" y="466231"/>
              <a:ext cx="10797962" cy="121535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3600" b="1" dirty="0"/>
                <a:t>Por amor al Folklore tradicional.</a:t>
              </a:r>
              <a:endParaRPr lang="es-CO" sz="3200" b="1" kern="1200" dirty="0"/>
            </a:p>
          </p:txBody>
        </p:sp>
      </p:grpSp>
      <p:sp>
        <p:nvSpPr>
          <p:cNvPr id="34" name="Rectángulo 33">
            <a:extLst>
              <a:ext uri="{FF2B5EF4-FFF2-40B4-BE49-F238E27FC236}">
                <a16:creationId xmlns:a16="http://schemas.microsoft.com/office/drawing/2014/main" xmlns="" id="{08C305AC-5336-4810-8C8C-5EF6E93FDDFA}"/>
              </a:ext>
            </a:extLst>
          </p:cNvPr>
          <p:cNvSpPr/>
          <p:nvPr/>
        </p:nvSpPr>
        <p:spPr>
          <a:xfrm>
            <a:off x="475314" y="2133791"/>
            <a:ext cx="112413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MUNICIPIO: </a:t>
            </a:r>
            <a:r>
              <a:rPr lang="es-CO" sz="2000" dirty="0">
                <a:latin typeface="Arial" pitchFamily="34" charset="0"/>
                <a:cs typeface="Arial" pitchFamily="34" charset="0"/>
              </a:rPr>
              <a:t>EL RETÉN </a:t>
            </a:r>
          </a:p>
          <a:p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DESCRIPCIÓN: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Empoderar a la comunidad en espacios artísticos, culturales, sociales, recreativas y lúdicas, que promuevan el aprovechamiento adecuado del tiempo libre.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BENEFICIARIOS TOTAL:  </a:t>
            </a:r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CO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xmlns="" id="{1A9EC673-90A9-465D-BEA8-EBAAAFCDF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174633"/>
              </p:ext>
            </p:extLst>
          </p:nvPr>
        </p:nvGraphicFramePr>
        <p:xfrm>
          <a:off x="86753" y="4313913"/>
          <a:ext cx="11734901" cy="2327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6504">
                  <a:extLst>
                    <a:ext uri="{9D8B030D-6E8A-4147-A177-3AD203B41FA5}">
                      <a16:colId xmlns:a16="http://schemas.microsoft.com/office/drawing/2014/main" xmlns="" val="2932490815"/>
                    </a:ext>
                  </a:extLst>
                </a:gridCol>
                <a:gridCol w="5595026">
                  <a:extLst>
                    <a:ext uri="{9D8B030D-6E8A-4147-A177-3AD203B41FA5}">
                      <a16:colId xmlns:a16="http://schemas.microsoft.com/office/drawing/2014/main" xmlns="" val="3572576567"/>
                    </a:ext>
                  </a:extLst>
                </a:gridCol>
                <a:gridCol w="3933371">
                  <a:extLst>
                    <a:ext uri="{9D8B030D-6E8A-4147-A177-3AD203B41FA5}">
                      <a16:colId xmlns:a16="http://schemas.microsoft.com/office/drawing/2014/main" xmlns="" val="3584768520"/>
                    </a:ext>
                  </a:extLst>
                </a:gridCol>
              </a:tblGrid>
              <a:tr h="5930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effectLst/>
                        </a:rPr>
                        <a:t>VALOR DE PROYECTO 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 err="1">
                          <a:effectLst/>
                        </a:rPr>
                        <a:t>Rev</a:t>
                      </a:r>
                      <a:r>
                        <a:rPr lang="es-CO" sz="1800" b="1" u="none" strike="noStrike" dirty="0">
                          <a:effectLst/>
                        </a:rPr>
                        <a:t>/</a:t>
                      </a:r>
                      <a:r>
                        <a:rPr lang="es-CO" sz="1800" b="1" u="none" strike="noStrike" dirty="0" err="1">
                          <a:effectLst/>
                        </a:rPr>
                        <a:t>Mov</a:t>
                      </a:r>
                      <a:r>
                        <a:rPr lang="es-CO" sz="1800" b="1" u="none" strike="noStrike" dirty="0">
                          <a:effectLst/>
                        </a:rPr>
                        <a:t>/programa/proyecto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Proyecto</a:t>
                      </a:r>
                      <a:r>
                        <a:rPr lang="es-CO" sz="18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de Libre inversión con el que coincide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7559133"/>
                  </a:ext>
                </a:extLst>
              </a:tr>
              <a:tr h="14812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$24.000.000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 DE</a:t>
                      </a:r>
                      <a:r>
                        <a:rPr lang="es-E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LA EQUIDAD</a:t>
                      </a:r>
                    </a:p>
                    <a:p>
                      <a:pPr algn="just" fontAlgn="ctr"/>
                      <a:r>
                        <a:rPr lang="es-E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Renace </a:t>
                      </a:r>
                      <a:r>
                        <a:rPr lang="es-E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 cultura y el deporte. Ruta macondo y de la cumbia. </a:t>
                      </a:r>
                      <a:r>
                        <a:rPr lang="es-E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Acción Brindar </a:t>
                      </a:r>
                      <a:r>
                        <a:rPr lang="es-E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asistencia </a:t>
                      </a:r>
                      <a:r>
                        <a:rPr lang="es-E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técnica </a:t>
                      </a:r>
                      <a:r>
                        <a:rPr lang="es-E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 </a:t>
                      </a:r>
                      <a:r>
                        <a:rPr lang="es-E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financiera </a:t>
                      </a:r>
                      <a:r>
                        <a:rPr lang="es-E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 20 festivales </a:t>
                      </a:r>
                      <a:r>
                        <a:rPr lang="es-E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folclóricos tradicionales</a:t>
                      </a:r>
                      <a:r>
                        <a:rPr lang="es-E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endParaRPr lang="es-E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Implementación del sistema departamental de cultura en el departamento del Magdalena. 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08644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$10.000.000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5578433" y="3667065"/>
            <a:ext cx="4615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s-ES" sz="2000" b="1" dirty="0"/>
              <a:t>FIRMAS</a:t>
            </a:r>
            <a:r>
              <a:rPr lang="es-ES" dirty="0"/>
              <a:t>: NO</a:t>
            </a:r>
            <a:endParaRPr lang="es-ES" b="1" dirty="0"/>
          </a:p>
        </p:txBody>
      </p:sp>
      <p:sp>
        <p:nvSpPr>
          <p:cNvPr id="15" name="14 Rectángulo"/>
          <p:cNvSpPr/>
          <p:nvPr/>
        </p:nvSpPr>
        <p:spPr>
          <a:xfrm>
            <a:off x="0" y="8204"/>
            <a:ext cx="1741951" cy="7175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" name="Imagen 16">
            <a:extLst>
              <a:ext uri="{FF2B5EF4-FFF2-40B4-BE49-F238E27FC236}">
                <a16:creationId xmlns:a16="http://schemas.microsoft.com/office/drawing/2014/main" xmlns="" id="{2890F085-B1D6-6C45-9DB9-76940C6F63E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6" t="21544" r="23214" b="26447"/>
          <a:stretch/>
        </p:blipFill>
        <p:spPr>
          <a:xfrm>
            <a:off x="58530" y="-6310"/>
            <a:ext cx="1509013" cy="722922"/>
          </a:xfrm>
          <a:prstGeom prst="rect">
            <a:avLst/>
          </a:prstGeom>
        </p:spPr>
      </p:pic>
      <p:sp>
        <p:nvSpPr>
          <p:cNvPr id="13" name="12 CuadroTexto"/>
          <p:cNvSpPr txBox="1"/>
          <p:nvPr/>
        </p:nvSpPr>
        <p:spPr>
          <a:xfrm>
            <a:off x="7953289" y="3613666"/>
            <a:ext cx="35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Puntuación PP: 3,18	  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794525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9086" y="-17732"/>
            <a:ext cx="2438636" cy="861117"/>
          </a:xfrm>
          <a:prstGeom prst="rect">
            <a:avLst/>
          </a:prstGeom>
        </p:spPr>
      </p:pic>
      <p:sp>
        <p:nvSpPr>
          <p:cNvPr id="8" name="7 Flecha derecha"/>
          <p:cNvSpPr/>
          <p:nvPr/>
        </p:nvSpPr>
        <p:spPr>
          <a:xfrm>
            <a:off x="5858516" y="1946654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31 Flecha derecha"/>
          <p:cNvSpPr/>
          <p:nvPr/>
        </p:nvSpPr>
        <p:spPr>
          <a:xfrm>
            <a:off x="6216702" y="2133791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xmlns="" id="{822629DC-821D-486E-A50A-95EF5F5F00F4}"/>
              </a:ext>
            </a:extLst>
          </p:cNvPr>
          <p:cNvGrpSpPr/>
          <p:nvPr/>
        </p:nvGrpSpPr>
        <p:grpSpPr>
          <a:xfrm>
            <a:off x="1506820" y="684169"/>
            <a:ext cx="8641805" cy="1305791"/>
            <a:chOff x="429318" y="358573"/>
            <a:chExt cx="11161319" cy="1841017"/>
          </a:xfrm>
          <a:scene3d>
            <a:camera prst="orthographicFront"/>
            <a:lightRig rig="flat" dir="t"/>
          </a:scene3d>
        </p:grpSpPr>
        <p:sp>
          <p:nvSpPr>
            <p:cNvPr id="26" name="Rectángulo: esquinas redondeadas 25">
              <a:extLst>
                <a:ext uri="{FF2B5EF4-FFF2-40B4-BE49-F238E27FC236}">
                  <a16:creationId xmlns:a16="http://schemas.microsoft.com/office/drawing/2014/main" xmlns="" id="{A74EA909-366A-4058-9483-0AD501A0FEE0}"/>
                </a:ext>
              </a:extLst>
            </p:cNvPr>
            <p:cNvSpPr/>
            <p:nvPr/>
          </p:nvSpPr>
          <p:spPr>
            <a:xfrm>
              <a:off x="429318" y="358573"/>
              <a:ext cx="10929458" cy="1346851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ctángulo: esquinas redondeadas 4">
              <a:extLst>
                <a:ext uri="{FF2B5EF4-FFF2-40B4-BE49-F238E27FC236}">
                  <a16:creationId xmlns:a16="http://schemas.microsoft.com/office/drawing/2014/main" xmlns="" id="{0B1A1EA7-415C-45E2-B96E-5D78B7AA97E1}"/>
                </a:ext>
              </a:extLst>
            </p:cNvPr>
            <p:cNvSpPr txBox="1"/>
            <p:nvPr/>
          </p:nvSpPr>
          <p:spPr>
            <a:xfrm>
              <a:off x="792676" y="465370"/>
              <a:ext cx="10797961" cy="17342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800" b="1" dirty="0"/>
                <a:t> Mejoramiento y adecuación de la cancha futbol 11</a:t>
              </a:r>
              <a:endParaRPr lang="es-CO" sz="2400" b="1" kern="1200" dirty="0"/>
            </a:p>
          </p:txBody>
        </p:sp>
      </p:grpSp>
      <p:sp>
        <p:nvSpPr>
          <p:cNvPr id="34" name="Rectángulo 33">
            <a:extLst>
              <a:ext uri="{FF2B5EF4-FFF2-40B4-BE49-F238E27FC236}">
                <a16:creationId xmlns:a16="http://schemas.microsoft.com/office/drawing/2014/main" xmlns="" id="{08C305AC-5336-4810-8C8C-5EF6E93FDDFA}"/>
              </a:ext>
            </a:extLst>
          </p:cNvPr>
          <p:cNvSpPr/>
          <p:nvPr/>
        </p:nvSpPr>
        <p:spPr>
          <a:xfrm>
            <a:off x="579024" y="1750907"/>
            <a:ext cx="112413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MUNICIPIO: </a:t>
            </a:r>
            <a:r>
              <a:rPr lang="es-CO" sz="2000" dirty="0">
                <a:latin typeface="Arial" pitchFamily="34" charset="0"/>
                <a:cs typeface="Arial" pitchFamily="34" charset="0"/>
              </a:rPr>
              <a:t>GUAMAL </a:t>
            </a:r>
          </a:p>
          <a:p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DESCRIPCIÓN: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Mejorar, adecuar y remodelar la cancha de futbol 8 en el barrio San Martín, con el fin de beneficiar a cerca de 2000 personas aledañas al sector. Con la recuperación de la cancha, el encerramiento del escenario deportivo y la instalación de algunas luminarias.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CO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BENEFICIARIOS TOTAL:1.200</a:t>
            </a:r>
            <a:endParaRPr lang="es-CO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xmlns="" id="{1A9EC673-90A9-465D-BEA8-EBAAAFCDF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711278"/>
              </p:ext>
            </p:extLst>
          </p:nvPr>
        </p:nvGraphicFramePr>
        <p:xfrm>
          <a:off x="86753" y="4285337"/>
          <a:ext cx="11734901" cy="2327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6504">
                  <a:extLst>
                    <a:ext uri="{9D8B030D-6E8A-4147-A177-3AD203B41FA5}">
                      <a16:colId xmlns:a16="http://schemas.microsoft.com/office/drawing/2014/main" xmlns="" val="2932490815"/>
                    </a:ext>
                  </a:extLst>
                </a:gridCol>
                <a:gridCol w="5595026">
                  <a:extLst>
                    <a:ext uri="{9D8B030D-6E8A-4147-A177-3AD203B41FA5}">
                      <a16:colId xmlns:a16="http://schemas.microsoft.com/office/drawing/2014/main" xmlns="" val="3572576567"/>
                    </a:ext>
                  </a:extLst>
                </a:gridCol>
                <a:gridCol w="3933371">
                  <a:extLst>
                    <a:ext uri="{9D8B030D-6E8A-4147-A177-3AD203B41FA5}">
                      <a16:colId xmlns:a16="http://schemas.microsoft.com/office/drawing/2014/main" xmlns="" val="3584768520"/>
                    </a:ext>
                  </a:extLst>
                </a:gridCol>
              </a:tblGrid>
              <a:tr h="5930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effectLst/>
                        </a:rPr>
                        <a:t>VALOR DE PROYECTO 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 err="1">
                          <a:effectLst/>
                        </a:rPr>
                        <a:t>Rev</a:t>
                      </a:r>
                      <a:r>
                        <a:rPr lang="es-CO" sz="1800" b="1" u="none" strike="noStrike" dirty="0">
                          <a:effectLst/>
                        </a:rPr>
                        <a:t>/</a:t>
                      </a:r>
                      <a:r>
                        <a:rPr lang="es-CO" sz="1800" b="1" u="none" strike="noStrike" dirty="0" err="1">
                          <a:effectLst/>
                        </a:rPr>
                        <a:t>Mov</a:t>
                      </a:r>
                      <a:r>
                        <a:rPr lang="es-CO" sz="1800" b="1" u="none" strike="noStrike" dirty="0">
                          <a:effectLst/>
                        </a:rPr>
                        <a:t>/programa/proyecto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Proyecto</a:t>
                      </a:r>
                      <a:r>
                        <a:rPr lang="es-CO" sz="18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de Libre inversión con el que coincide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7559133"/>
                  </a:ext>
                </a:extLst>
              </a:tr>
              <a:tr h="14812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$48.000.000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 DE</a:t>
                      </a:r>
                      <a:r>
                        <a:rPr lang="es-E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LA EQUIDAD</a:t>
                      </a:r>
                    </a:p>
                    <a:p>
                      <a:pPr algn="just" fontAlgn="ctr"/>
                      <a:r>
                        <a:rPr lang="es-E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Revolución de la equidad. Renace la Cultura y el deporte.1.4 Renace el deporte y la cultura 1.4.2 Cambio por el deporte y la recreacion1.4.2.3.5Gestionar la construcción y/o intervención de (8) Parques de la</a:t>
                      </a:r>
                    </a:p>
                    <a:p>
                      <a:pPr algn="just" fontAlgn="ctr"/>
                      <a:r>
                        <a:rPr lang="es-E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Equidad y la Alegría. 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 Existe un proyecto en el que encaje la propuesta</a:t>
                      </a:r>
                    </a:p>
                    <a:p>
                      <a:pPr algn="just" fontAlgn="ctr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08644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5533082" y="3629448"/>
            <a:ext cx="4615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s-ES" sz="2000" b="1" dirty="0"/>
              <a:t>FIRMAS</a:t>
            </a:r>
            <a:r>
              <a:rPr lang="es-ES" dirty="0"/>
              <a:t>: NO</a:t>
            </a:r>
            <a:endParaRPr lang="es-ES" b="1" dirty="0"/>
          </a:p>
        </p:txBody>
      </p:sp>
      <p:sp>
        <p:nvSpPr>
          <p:cNvPr id="15" name="14 Rectángulo"/>
          <p:cNvSpPr/>
          <p:nvPr/>
        </p:nvSpPr>
        <p:spPr>
          <a:xfrm>
            <a:off x="0" y="8204"/>
            <a:ext cx="1741951" cy="7175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" name="Imagen 16">
            <a:extLst>
              <a:ext uri="{FF2B5EF4-FFF2-40B4-BE49-F238E27FC236}">
                <a16:creationId xmlns:a16="http://schemas.microsoft.com/office/drawing/2014/main" xmlns="" id="{2890F085-B1D6-6C45-9DB9-76940C6F63E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6" t="21544" r="23214" b="26447"/>
          <a:stretch/>
        </p:blipFill>
        <p:spPr>
          <a:xfrm>
            <a:off x="58530" y="-6310"/>
            <a:ext cx="1509013" cy="722922"/>
          </a:xfrm>
          <a:prstGeom prst="rect">
            <a:avLst/>
          </a:prstGeom>
        </p:spPr>
      </p:pic>
      <p:sp>
        <p:nvSpPr>
          <p:cNvPr id="13" name="12 CuadroTexto"/>
          <p:cNvSpPr txBox="1"/>
          <p:nvPr/>
        </p:nvSpPr>
        <p:spPr>
          <a:xfrm>
            <a:off x="7953289" y="3613666"/>
            <a:ext cx="35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Puntuación PP: 3,1	  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711203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9086" y="-17732"/>
            <a:ext cx="2438636" cy="861117"/>
          </a:xfrm>
          <a:prstGeom prst="rect">
            <a:avLst/>
          </a:prstGeom>
        </p:spPr>
      </p:pic>
      <p:sp>
        <p:nvSpPr>
          <p:cNvPr id="8" name="7 Flecha derecha"/>
          <p:cNvSpPr/>
          <p:nvPr/>
        </p:nvSpPr>
        <p:spPr>
          <a:xfrm>
            <a:off x="5858516" y="1946654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31 Flecha derecha"/>
          <p:cNvSpPr/>
          <p:nvPr/>
        </p:nvSpPr>
        <p:spPr>
          <a:xfrm>
            <a:off x="6216702" y="2133791"/>
            <a:ext cx="341194" cy="29238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xmlns="" id="{822629DC-821D-486E-A50A-95EF5F5F00F4}"/>
              </a:ext>
            </a:extLst>
          </p:cNvPr>
          <p:cNvGrpSpPr/>
          <p:nvPr/>
        </p:nvGrpSpPr>
        <p:grpSpPr>
          <a:xfrm>
            <a:off x="1506820" y="385764"/>
            <a:ext cx="8641805" cy="1550338"/>
            <a:chOff x="429318" y="-21857"/>
            <a:chExt cx="11161319" cy="2185800"/>
          </a:xfrm>
          <a:scene3d>
            <a:camera prst="orthographicFront"/>
            <a:lightRig rig="flat" dir="t"/>
          </a:scene3d>
        </p:grpSpPr>
        <p:sp>
          <p:nvSpPr>
            <p:cNvPr id="26" name="Rectángulo: esquinas redondeadas 25">
              <a:extLst>
                <a:ext uri="{FF2B5EF4-FFF2-40B4-BE49-F238E27FC236}">
                  <a16:creationId xmlns:a16="http://schemas.microsoft.com/office/drawing/2014/main" xmlns="" id="{A74EA909-366A-4058-9483-0AD501A0FEE0}"/>
                </a:ext>
              </a:extLst>
            </p:cNvPr>
            <p:cNvSpPr/>
            <p:nvPr/>
          </p:nvSpPr>
          <p:spPr>
            <a:xfrm>
              <a:off x="429318" y="358573"/>
              <a:ext cx="10929458" cy="1346851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ctángulo: esquinas redondeadas 4">
              <a:extLst>
                <a:ext uri="{FF2B5EF4-FFF2-40B4-BE49-F238E27FC236}">
                  <a16:creationId xmlns:a16="http://schemas.microsoft.com/office/drawing/2014/main" xmlns="" id="{0B1A1EA7-415C-45E2-B96E-5D78B7AA97E1}"/>
                </a:ext>
              </a:extLst>
            </p:cNvPr>
            <p:cNvSpPr txBox="1"/>
            <p:nvPr/>
          </p:nvSpPr>
          <p:spPr>
            <a:xfrm>
              <a:off x="792676" y="-21857"/>
              <a:ext cx="10797961" cy="21858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800" b="1" dirty="0"/>
                <a:t> </a:t>
              </a:r>
              <a:r>
                <a:rPr lang="es-ES" sz="2800" b="1" dirty="0">
                  <a:latin typeface="Arial" pitchFamily="34" charset="0"/>
                  <a:cs typeface="Arial" pitchFamily="34" charset="0"/>
                </a:rPr>
                <a:t>Recuperación de historia deporte y glorias de pivijay</a:t>
              </a:r>
              <a:endParaRPr lang="es-CO" sz="2400" b="1" kern="1200" dirty="0"/>
            </a:p>
          </p:txBody>
        </p:sp>
      </p:grpSp>
      <p:sp>
        <p:nvSpPr>
          <p:cNvPr id="34" name="Rectángulo 33">
            <a:extLst>
              <a:ext uri="{FF2B5EF4-FFF2-40B4-BE49-F238E27FC236}">
                <a16:creationId xmlns:a16="http://schemas.microsoft.com/office/drawing/2014/main" xmlns="" id="{08C305AC-5336-4810-8C8C-5EF6E93FDDFA}"/>
              </a:ext>
            </a:extLst>
          </p:cNvPr>
          <p:cNvSpPr/>
          <p:nvPr/>
        </p:nvSpPr>
        <p:spPr>
          <a:xfrm>
            <a:off x="579024" y="1750907"/>
            <a:ext cx="112413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MUNICIPIO: </a:t>
            </a:r>
            <a:r>
              <a:rPr lang="es-CO" sz="2000" dirty="0">
                <a:latin typeface="Arial" pitchFamily="34" charset="0"/>
                <a:cs typeface="Arial" pitchFamily="34" charset="0"/>
              </a:rPr>
              <a:t>PIVIJAY </a:t>
            </a:r>
          </a:p>
          <a:p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latin typeface="Arial" pitchFamily="34" charset="0"/>
                <a:cs typeface="Arial" pitchFamily="34" charset="0"/>
              </a:rPr>
              <a:t>DESCRIPCIÓN: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Hacer techo a un escenario deportivo abandonado(20 M x 12 M), además de refaccionar paredes e instalaciones. Es una suerte de coliseo.</a:t>
            </a:r>
          </a:p>
          <a:p>
            <a:pPr algn="just"/>
            <a:endParaRPr lang="es-ES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BENEFICIARIOS TOTAL:</a:t>
            </a:r>
            <a:endParaRPr lang="es-CO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xmlns="" id="{1A9EC673-90A9-465D-BEA8-EBAAAFCDF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310074"/>
              </p:ext>
            </p:extLst>
          </p:nvPr>
        </p:nvGraphicFramePr>
        <p:xfrm>
          <a:off x="86753" y="4285337"/>
          <a:ext cx="11734901" cy="2327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6504">
                  <a:extLst>
                    <a:ext uri="{9D8B030D-6E8A-4147-A177-3AD203B41FA5}">
                      <a16:colId xmlns:a16="http://schemas.microsoft.com/office/drawing/2014/main" xmlns="" val="2932490815"/>
                    </a:ext>
                  </a:extLst>
                </a:gridCol>
                <a:gridCol w="5793468">
                  <a:extLst>
                    <a:ext uri="{9D8B030D-6E8A-4147-A177-3AD203B41FA5}">
                      <a16:colId xmlns:a16="http://schemas.microsoft.com/office/drawing/2014/main" xmlns="" val="3572576567"/>
                    </a:ext>
                  </a:extLst>
                </a:gridCol>
                <a:gridCol w="3734929">
                  <a:extLst>
                    <a:ext uri="{9D8B030D-6E8A-4147-A177-3AD203B41FA5}">
                      <a16:colId xmlns:a16="http://schemas.microsoft.com/office/drawing/2014/main" xmlns="" val="3584768520"/>
                    </a:ext>
                  </a:extLst>
                </a:gridCol>
              </a:tblGrid>
              <a:tr h="5930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effectLst/>
                        </a:rPr>
                        <a:t>VALOR DE PROYECTO 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 err="1">
                          <a:effectLst/>
                        </a:rPr>
                        <a:t>Rev</a:t>
                      </a:r>
                      <a:r>
                        <a:rPr lang="es-CO" sz="1800" b="1" u="none" strike="noStrike" dirty="0">
                          <a:effectLst/>
                        </a:rPr>
                        <a:t>/</a:t>
                      </a:r>
                      <a:r>
                        <a:rPr lang="es-CO" sz="1800" b="1" u="none" strike="noStrike" dirty="0" err="1">
                          <a:effectLst/>
                        </a:rPr>
                        <a:t>Mov</a:t>
                      </a:r>
                      <a:r>
                        <a:rPr lang="es-CO" sz="1800" b="1" u="none" strike="noStrike" dirty="0">
                          <a:effectLst/>
                        </a:rPr>
                        <a:t>/programa/proyecto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Proyecto</a:t>
                      </a:r>
                      <a:r>
                        <a:rPr lang="es-CO" sz="18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de Libre inversión con el que coincide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7559133"/>
                  </a:ext>
                </a:extLst>
              </a:tr>
              <a:tr h="14812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$50.000.000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 DE</a:t>
                      </a:r>
                      <a:r>
                        <a:rPr lang="es-E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LA </a:t>
                      </a:r>
                      <a:r>
                        <a:rPr lang="es-E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EQUIDAD</a:t>
                      </a:r>
                      <a:endParaRPr lang="es-E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fontAlgn="ctr"/>
                      <a:r>
                        <a:rPr lang="es-E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 </a:t>
                      </a:r>
                      <a:r>
                        <a:rPr lang="es-E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Movilización por el cambio en el deporte y la recreación; Programa 1.4.2 Cambio por el deporte y la recreación; proyecto  1.4.2.3 Parques de la Equidad y la Alegría</a:t>
                      </a:r>
                    </a:p>
                    <a:p>
                      <a:pPr algn="just" fontAlgn="ctr"/>
                      <a:r>
                        <a:rPr lang="es-E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1.4.2.3.2 Gestionar la construcción y/o intervención de (6) coliseos subregionales.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No Existe un proyecto en el que encaje la propuesta</a:t>
                      </a: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08644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66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5533082" y="3572687"/>
            <a:ext cx="4615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s-ES" sz="2000" b="1" dirty="0"/>
              <a:t>FIRMAS</a:t>
            </a:r>
            <a:r>
              <a:rPr lang="es-ES" dirty="0"/>
              <a:t>: NO</a:t>
            </a:r>
            <a:endParaRPr lang="es-ES" b="1" dirty="0"/>
          </a:p>
        </p:txBody>
      </p:sp>
      <p:sp>
        <p:nvSpPr>
          <p:cNvPr id="15" name="14 Rectángulo"/>
          <p:cNvSpPr/>
          <p:nvPr/>
        </p:nvSpPr>
        <p:spPr>
          <a:xfrm>
            <a:off x="0" y="8204"/>
            <a:ext cx="1741951" cy="7175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" name="Imagen 16">
            <a:extLst>
              <a:ext uri="{FF2B5EF4-FFF2-40B4-BE49-F238E27FC236}">
                <a16:creationId xmlns:a16="http://schemas.microsoft.com/office/drawing/2014/main" xmlns="" id="{2890F085-B1D6-6C45-9DB9-76940C6F63E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6" t="21544" r="23214" b="26447"/>
          <a:stretch/>
        </p:blipFill>
        <p:spPr>
          <a:xfrm>
            <a:off x="58530" y="-6310"/>
            <a:ext cx="1509013" cy="722922"/>
          </a:xfrm>
          <a:prstGeom prst="rect">
            <a:avLst/>
          </a:prstGeom>
        </p:spPr>
      </p:pic>
      <p:sp>
        <p:nvSpPr>
          <p:cNvPr id="13" name="12 CuadroTexto"/>
          <p:cNvSpPr txBox="1"/>
          <p:nvPr/>
        </p:nvSpPr>
        <p:spPr>
          <a:xfrm>
            <a:off x="7953289" y="3588076"/>
            <a:ext cx="35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Puntuación PP: 2,3	   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6485494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8321</TotalTime>
  <Words>4215</Words>
  <Application>Microsoft Office PowerPoint</Application>
  <PresentationFormat>Personalizado</PresentationFormat>
  <Paragraphs>613</Paragraphs>
  <Slides>35</Slides>
  <Notes>34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3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Unimagdalena</dc:creator>
  <cp:lastModifiedBy>Usuario de Windows</cp:lastModifiedBy>
  <cp:revision>274</cp:revision>
  <dcterms:created xsi:type="dcterms:W3CDTF">2020-01-10T19:44:44Z</dcterms:created>
  <dcterms:modified xsi:type="dcterms:W3CDTF">2021-12-22T18:47:16Z</dcterms:modified>
</cp:coreProperties>
</file>